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7" r:id="rId2"/>
    <p:sldMasterId id="2147483699" r:id="rId3"/>
    <p:sldMasterId id="2147483715" r:id="rId4"/>
  </p:sldMasterIdLst>
  <p:notesMasterIdLst>
    <p:notesMasterId r:id="rId104"/>
  </p:notesMasterIdLst>
  <p:sldIdLst>
    <p:sldId id="259" r:id="rId5"/>
    <p:sldId id="1537" r:id="rId6"/>
    <p:sldId id="2157" r:id="rId7"/>
    <p:sldId id="2158" r:id="rId8"/>
    <p:sldId id="2160" r:id="rId9"/>
    <p:sldId id="1665" r:id="rId10"/>
    <p:sldId id="849" r:id="rId11"/>
    <p:sldId id="2159" r:id="rId12"/>
    <p:sldId id="1474" r:id="rId13"/>
    <p:sldId id="2199" r:id="rId14"/>
    <p:sldId id="2204" r:id="rId15"/>
    <p:sldId id="2200" r:id="rId16"/>
    <p:sldId id="2201" r:id="rId17"/>
    <p:sldId id="2202" r:id="rId18"/>
    <p:sldId id="2203" r:id="rId19"/>
    <p:sldId id="2205" r:id="rId20"/>
    <p:sldId id="2206" r:id="rId21"/>
    <p:sldId id="1666" r:id="rId22"/>
    <p:sldId id="626" r:id="rId23"/>
    <p:sldId id="2308" r:id="rId24"/>
    <p:sldId id="384" r:id="rId25"/>
    <p:sldId id="2310" r:id="rId26"/>
    <p:sldId id="2311" r:id="rId27"/>
    <p:sldId id="1328" r:id="rId28"/>
    <p:sldId id="1329" r:id="rId29"/>
    <p:sldId id="2312" r:id="rId30"/>
    <p:sldId id="1331" r:id="rId31"/>
    <p:sldId id="2313" r:id="rId32"/>
    <p:sldId id="2314" r:id="rId33"/>
    <p:sldId id="256" r:id="rId34"/>
    <p:sldId id="279" r:id="rId35"/>
    <p:sldId id="284" r:id="rId36"/>
    <p:sldId id="285" r:id="rId37"/>
    <p:sldId id="286" r:id="rId38"/>
    <p:sldId id="287" r:id="rId39"/>
    <p:sldId id="288" r:id="rId40"/>
    <p:sldId id="289" r:id="rId41"/>
    <p:sldId id="290" r:id="rId42"/>
    <p:sldId id="291" r:id="rId43"/>
    <p:sldId id="292" r:id="rId44"/>
    <p:sldId id="293" r:id="rId45"/>
    <p:sldId id="294" r:id="rId46"/>
    <p:sldId id="301" r:id="rId47"/>
    <p:sldId id="303" r:id="rId48"/>
    <p:sldId id="302" r:id="rId49"/>
    <p:sldId id="304" r:id="rId50"/>
    <p:sldId id="324" r:id="rId51"/>
    <p:sldId id="316" r:id="rId52"/>
    <p:sldId id="317" r:id="rId53"/>
    <p:sldId id="318" r:id="rId54"/>
    <p:sldId id="319" r:id="rId55"/>
    <p:sldId id="325" r:id="rId56"/>
    <p:sldId id="320" r:id="rId57"/>
    <p:sldId id="326" r:id="rId58"/>
    <p:sldId id="321" r:id="rId59"/>
    <p:sldId id="2315" r:id="rId60"/>
    <p:sldId id="2331" r:id="rId61"/>
    <p:sldId id="1366" r:id="rId62"/>
    <p:sldId id="1367" r:id="rId63"/>
    <p:sldId id="1334" r:id="rId64"/>
    <p:sldId id="1504" r:id="rId65"/>
    <p:sldId id="1542" r:id="rId66"/>
    <p:sldId id="1543" r:id="rId67"/>
    <p:sldId id="2278" r:id="rId68"/>
    <p:sldId id="1344" r:id="rId69"/>
    <p:sldId id="1345" r:id="rId70"/>
    <p:sldId id="2332" r:id="rId71"/>
    <p:sldId id="1535" r:id="rId72"/>
    <p:sldId id="2333" r:id="rId73"/>
    <p:sldId id="1587" r:id="rId74"/>
    <p:sldId id="1395" r:id="rId75"/>
    <p:sldId id="2175" r:id="rId76"/>
    <p:sldId id="1409" r:id="rId77"/>
    <p:sldId id="1648" r:id="rId78"/>
    <p:sldId id="1650" r:id="rId79"/>
    <p:sldId id="2247" r:id="rId80"/>
    <p:sldId id="1640" r:id="rId81"/>
    <p:sldId id="10184" r:id="rId82"/>
    <p:sldId id="10185" r:id="rId83"/>
    <p:sldId id="10186" r:id="rId84"/>
    <p:sldId id="10187" r:id="rId85"/>
    <p:sldId id="2316" r:id="rId86"/>
    <p:sldId id="2317" r:id="rId87"/>
    <p:sldId id="2318" r:id="rId88"/>
    <p:sldId id="2319" r:id="rId89"/>
    <p:sldId id="2320" r:id="rId90"/>
    <p:sldId id="2321" r:id="rId91"/>
    <p:sldId id="2322" r:id="rId92"/>
    <p:sldId id="2151" r:id="rId93"/>
    <p:sldId id="2195" r:id="rId94"/>
    <p:sldId id="2196" r:id="rId95"/>
    <p:sldId id="2197" r:id="rId96"/>
    <p:sldId id="2323" r:id="rId97"/>
    <p:sldId id="2324" r:id="rId98"/>
    <p:sldId id="2325" r:id="rId99"/>
    <p:sldId id="2326" r:id="rId100"/>
    <p:sldId id="1222" r:id="rId101"/>
    <p:sldId id="1667" r:id="rId102"/>
    <p:sldId id="10188"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extLst>
      <p:ext uri="{19B8F6BF-5375-455C-9EA6-DF929625EA0E}">
        <p15:presenceInfo xmlns:p15="http://schemas.microsoft.com/office/powerpoint/2012/main" userId="S::zhyy.sjtu@365.sjtu.edu.cn::7d0604ab-6da0-40cc-8c81-0c2338f7f20b" providerId="AD"/>
      </p:ext>
    </p:extLst>
  </p:cmAuthor>
  <p:cmAuthor id="2" name="zhiqin xu" initials="zx" lastIdx="1" clrIdx="1">
    <p:extLst>
      <p:ext uri="{19B8F6BF-5375-455C-9EA6-DF929625EA0E}">
        <p15:presenceInfo xmlns:p15="http://schemas.microsoft.com/office/powerpoint/2012/main" userId="5f8d2dde702fd7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2" autoAdjust="0"/>
    <p:restoredTop sz="89457" autoAdjust="0"/>
  </p:normalViewPr>
  <p:slideViewPr>
    <p:cSldViewPr snapToGrid="0">
      <p:cViewPr varScale="1">
        <p:scale>
          <a:sx n="156" d="100"/>
          <a:sy n="156" d="100"/>
        </p:scale>
        <p:origin x="832" y="96"/>
      </p:cViewPr>
      <p:guideLst/>
    </p:cSldViewPr>
  </p:slideViewPr>
  <p:notesTextViewPr>
    <p:cViewPr>
      <p:scale>
        <a:sx n="3" d="2"/>
        <a:sy n="3" d="2"/>
      </p:scale>
      <p:origin x="0" y="0"/>
    </p:cViewPr>
  </p:notesTextViewPr>
  <p:sorterViewPr>
    <p:cViewPr varScale="1">
      <p:scale>
        <a:sx n="1" d="1"/>
        <a:sy n="1" d="1"/>
      </p:scale>
      <p:origin x="0" y="-222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2024/3/6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extLst>
      <p:ext uri="{BB962C8B-B14F-4D97-AF65-F5344CB8AC3E}">
        <p14:creationId xmlns:p14="http://schemas.microsoft.com/office/powerpoint/2010/main" val="230031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7532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80122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4637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1257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下面，我们来解释隐式正则化的概念。在传统的优化中，很多时候满足损失函数最小的解有很多，许多研究工作会根据问题的特点添加正则化条件来确定解，比如对于稀疏问题，可以加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，对于能量最小化问题可以添加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。正则化条件不仅帮我们选择到唯一的解，重要的是它提供了一种可解释性，它决定了模型在何种问题可以有好的泛化性。</a:t>
            </a:r>
          </a:p>
          <a:p>
            <a:r>
              <a:rPr lang="zh-CN" altLang="zh-CN" sz="1800" dirty="0">
                <a:effectLst/>
                <a:ea typeface="等线" panose="02010600030101010101" pitchFamily="2" charset="-122"/>
                <a:cs typeface="Times New Roman" panose="02020603050405020304" pitchFamily="18" charset="0"/>
              </a:rPr>
              <a:t>而在神经网络中，我们是通过选择初始化、损失函数的类型以及不同优化方法带来的训练动力学，最终从所有可行解中选择一个解。如果这些选择可以等价成一个损失函数加上正则化，那我们就可以通过这个正则化条件来理解神经网络在什么问题有好的泛化性，在什么问题有局限性。这个正则化由于不是显示地在训练过程中添加的，因此，也被称为隐式正则化。</a:t>
            </a:r>
            <a:endParaRPr lang="zh-CN" altLang="en-US" dirty="0"/>
          </a:p>
        </p:txBody>
      </p:sp>
      <p:sp>
        <p:nvSpPr>
          <p:cNvPr id="4" name="灯片编号占位符 3"/>
          <p:cNvSpPr>
            <a:spLocks noGrp="1"/>
          </p:cNvSpPr>
          <p:nvPr>
            <p:ph type="sldNum" sz="quarter" idx="5"/>
          </p:nvPr>
        </p:nvSpPr>
        <p:spPr/>
        <p:txBody>
          <a:bodyPr/>
          <a:lstStyle/>
          <a:p>
            <a:fld id="{B33B8F23-8142-4ACB-BD67-B58DC4CB01CF}" type="slidenum">
              <a:rPr lang="zh-CN" altLang="en-US" smtClean="0"/>
              <a:t>19</a:t>
            </a:fld>
            <a:endParaRPr lang="zh-CN" altLang="en-US"/>
          </a:p>
        </p:txBody>
      </p:sp>
    </p:spTree>
    <p:extLst>
      <p:ext uri="{BB962C8B-B14F-4D97-AF65-F5344CB8AC3E}">
        <p14:creationId xmlns:p14="http://schemas.microsoft.com/office/powerpoint/2010/main" val="231771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B6C25-FFE4-4126-ADF1-3137FE8DB2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5051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E2EF1F-5AB9-4920-AF5B-E1DBE170874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8727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597673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png"/><Relationship Id="rId4"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2024/3/6</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3752325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85521"/>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2502877601"/>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5A9B578-EF83-4E53-B9CF-C19AB0F1A144}"/>
              </a:ext>
            </a:extLst>
          </p:cNvPr>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pitchFamily="34" charset="-122"/>
                <a:ea typeface="微软雅黑" panose="020B0503020204020204" pitchFamily="34" charset="-122"/>
              </a:rPr>
              <a:t>-</a:t>
            </a:r>
            <a:fld id="{77BAF064-260E-4892-AFE1-03308543B28D}" type="slidenum">
              <a:rPr lang="zh-CN" altLang="en-US" sz="1800" b="1" i="1" smtClean="0">
                <a:solidFill>
                  <a:srgbClr val="002060"/>
                </a:solidFill>
                <a:latin typeface="微软雅黑" panose="020B0503020204020204" pitchFamily="34" charset="-122"/>
                <a:ea typeface="微软雅黑" panose="020B0503020204020204" pitchFamily="34" charset="-122"/>
              </a:rPr>
              <a:t>‹#›</a:t>
            </a:fld>
            <a:r>
              <a:rPr lang="en-US" altLang="zh-CN" sz="1800" b="1" i="1" dirty="0">
                <a:solidFill>
                  <a:srgbClr val="002060"/>
                </a:solidFill>
                <a:latin typeface="微软雅黑" panose="020B0503020204020204" pitchFamily="34" charset="-122"/>
                <a:ea typeface="微软雅黑" panose="020B0503020204020204" pitchFamily="34" charset="-122"/>
              </a:rPr>
              <a:t>-</a:t>
            </a:r>
            <a:endParaRPr lang="zh-CN" altLang="en-US" sz="1800" b="1" i="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173420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192546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807451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2EAC31-AAB0-41B3-9117-8046D306DA8B}"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298892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2EAC31-AAB0-41B3-9117-8046D306DA8B}" type="datetimeFigureOut">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527129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2EAC31-AAB0-41B3-9117-8046D306DA8B}" type="datetimeFigureOut">
              <a:rPr lang="en-US" smtClean="0"/>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887748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2EAC31-AAB0-41B3-9117-8046D306DA8B}" type="datetimeFigureOut">
              <a:rPr lang="en-US" smtClean="0"/>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360112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EAC31-AAB0-41B3-9117-8046D306DA8B}" type="datetimeFigureOut">
              <a:rPr lang="en-US" smtClean="0"/>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413698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2024/3/6</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2351779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627990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706833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488162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777361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37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70881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715309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2114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07076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874422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28996182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extLst>
      <p:ext uri="{BB962C8B-B14F-4D97-AF65-F5344CB8AC3E}">
        <p14:creationId xmlns:p14="http://schemas.microsoft.com/office/powerpoint/2010/main" val="13661240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72497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91676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33084919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5248277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2275764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20252192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11971945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32171284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a:extLst>
              <a:ext uri="{FF2B5EF4-FFF2-40B4-BE49-F238E27FC236}">
                <a16:creationId xmlns:a16="http://schemas.microsoft.com/office/drawing/2014/main" id="{133A512F-7935-4AA0-B8EE-327DA99E149F}"/>
              </a:ext>
            </a:extLst>
          </p:cNvPr>
          <p:cNvPicPr>
            <a:picLocks noChangeAspect="1"/>
          </p:cNvPicPr>
          <p:nvPr userDrawn="1"/>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a:extLst>
              <a:ext uri="{FF2B5EF4-FFF2-40B4-BE49-F238E27FC236}">
                <a16:creationId xmlns:a16="http://schemas.microsoft.com/office/drawing/2014/main" id="{C99AEC58-8F05-45A3-900B-EBD7DE4066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a:extLst>
              <a:ext uri="{FF2B5EF4-FFF2-40B4-BE49-F238E27FC236}">
                <a16:creationId xmlns:a16="http://schemas.microsoft.com/office/drawing/2014/main" id="{8F4F430E-61A6-4C9B-AB28-E09461FCB9BD}"/>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17E19222-08F1-4F61-ACC2-6E16BB74363F}"/>
              </a:ext>
            </a:extLst>
          </p:cNvPr>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70BAF5-028D-41B3-B9C1-DA2C824DFAF8}"/>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a:extLst>
              <a:ext uri="{FF2B5EF4-FFF2-40B4-BE49-F238E27FC236}">
                <a16:creationId xmlns:a16="http://schemas.microsoft.com/office/drawing/2014/main" id="{45630356-568D-4951-BB6A-685960A62A21}"/>
              </a:ext>
            </a:extLst>
          </p:cNvPr>
          <p:cNvPicPr>
            <a:picLocks noChangeAspect="1"/>
          </p:cNvPicPr>
          <p:nvPr userDrawn="1"/>
        </p:nvPicPr>
        <p:blipFill rotWithShape="1">
          <a:blip r:embed="rId4" cstate="print"/>
          <a:srcRect l="74359" r="1346"/>
          <a:stretch/>
        </p:blipFill>
        <p:spPr>
          <a:xfrm>
            <a:off x="8870172" y="356842"/>
            <a:ext cx="3002280" cy="411617"/>
          </a:xfrm>
          <a:prstGeom prst="rect">
            <a:avLst/>
          </a:prstGeom>
        </p:spPr>
      </p:pic>
      <p:grpSp>
        <p:nvGrpSpPr>
          <p:cNvPr id="10" name="组合 9">
            <a:extLst>
              <a:ext uri="{FF2B5EF4-FFF2-40B4-BE49-F238E27FC236}">
                <a16:creationId xmlns:a16="http://schemas.microsoft.com/office/drawing/2014/main" id="{59C00A82-D333-4159-817E-9C7380D16DA1}"/>
              </a:ext>
            </a:extLst>
          </p:cNvPr>
          <p:cNvGrpSpPr/>
          <p:nvPr userDrawn="1"/>
        </p:nvGrpSpPr>
        <p:grpSpPr>
          <a:xfrm>
            <a:off x="2328587" y="6244170"/>
            <a:ext cx="7554800" cy="406590"/>
            <a:chOff x="2328587" y="6073254"/>
            <a:chExt cx="7554800" cy="406590"/>
          </a:xfrm>
        </p:grpSpPr>
        <p:pic>
          <p:nvPicPr>
            <p:cNvPr id="11" name="图片 10">
              <a:extLst>
                <a:ext uri="{FF2B5EF4-FFF2-40B4-BE49-F238E27FC236}">
                  <a16:creationId xmlns:a16="http://schemas.microsoft.com/office/drawing/2014/main" id="{32F7CF06-2AC1-461F-B3BC-23393E41E731}"/>
                </a:ext>
              </a:extLst>
            </p:cNvPr>
            <p:cNvPicPr>
              <a:picLocks noChangeAspect="1"/>
            </p:cNvPicPr>
            <p:nvPr userDrawn="1"/>
          </p:nvPicPr>
          <p:blipFill rotWithShape="1">
            <a:blip r:embed="rId5">
              <a:alphaModFix amt="50000"/>
            </a:blip>
            <a:srcRect t="9831" b="36385"/>
            <a:stretch/>
          </p:blipFill>
          <p:spPr>
            <a:xfrm>
              <a:off x="3352562" y="6073254"/>
              <a:ext cx="5486876" cy="406590"/>
            </a:xfrm>
            <a:prstGeom prst="rect">
              <a:avLst/>
            </a:prstGeom>
          </p:spPr>
        </p:pic>
        <p:sp>
          <p:nvSpPr>
            <p:cNvPr id="12" name="椭圆 11">
              <a:extLst>
                <a:ext uri="{FF2B5EF4-FFF2-40B4-BE49-F238E27FC236}">
                  <a16:creationId xmlns:a16="http://schemas.microsoft.com/office/drawing/2014/main" id="{7D624B0D-C38A-4A21-9289-4625DBDC6329}"/>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B71D46B1-BB63-4C6F-B0CE-67B40AD7F8B4}"/>
                </a:ext>
              </a:extLst>
            </p:cNvPr>
            <p:cNvCxnSpPr>
              <a:cxnSpLocks/>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1B8C26D-FDFA-4BF4-A7CF-B529B7E2DB07}"/>
                </a:ext>
              </a:extLst>
            </p:cNvPr>
            <p:cNvCxnSpPr>
              <a:cxnSpLocks/>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a:extLst>
              <a:ext uri="{FF2B5EF4-FFF2-40B4-BE49-F238E27FC236}">
                <a16:creationId xmlns:a16="http://schemas.microsoft.com/office/drawing/2014/main" id="{D98E603D-9283-4A63-8228-31FC2A45BE6E}"/>
              </a:ext>
            </a:extLst>
          </p:cNvPr>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622BD5-1061-4C09-9A14-FD1D2E6AED4C}"/>
              </a:ext>
            </a:extLst>
          </p:cNvPr>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2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097071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B2AC7F3C-7382-4A84-A86E-90EDDD72E86C}"/>
              </a:ext>
            </a:extLst>
          </p:cNvPr>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a:extLst>
              <a:ext uri="{FF2B5EF4-FFF2-40B4-BE49-F238E27FC236}">
                <a16:creationId xmlns:a16="http://schemas.microsoft.com/office/drawing/2014/main" id="{3E65EB6F-1E6F-4BA7-9B1A-87394468F945}"/>
              </a:ext>
            </a:extLst>
          </p:cNvPr>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a:extLst>
              <a:ext uri="{FF2B5EF4-FFF2-40B4-BE49-F238E27FC236}">
                <a16:creationId xmlns:a16="http://schemas.microsoft.com/office/drawing/2014/main" id="{C851C1A8-2647-4778-B954-91350A393600}"/>
              </a:ext>
            </a:extLst>
          </p:cNvPr>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a:extLst>
              <a:ext uri="{FF2B5EF4-FFF2-40B4-BE49-F238E27FC236}">
                <a16:creationId xmlns:a16="http://schemas.microsoft.com/office/drawing/2014/main" id="{A67E4451-E515-4CD6-9AC2-80FEED5A33AE}"/>
              </a:ext>
            </a:extLst>
          </p:cNvPr>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a:extLst>
              <a:ext uri="{FF2B5EF4-FFF2-40B4-BE49-F238E27FC236}">
                <a16:creationId xmlns:a16="http://schemas.microsoft.com/office/drawing/2014/main" id="{4EEB66B9-CD9A-4406-B82A-B301F0B2B0E1}"/>
              </a:ext>
            </a:extLst>
          </p:cNvPr>
          <p:cNvPicPr>
            <a:picLocks noChangeAspect="1"/>
          </p:cNvPicPr>
          <p:nvPr userDrawn="1"/>
        </p:nvPicPr>
        <p:blipFill rotWithShape="1">
          <a:blip r:embed="rId2" cstate="print"/>
          <a:srcRect l="74359" r="1346"/>
          <a:stretch/>
        </p:blipFill>
        <p:spPr>
          <a:xfrm>
            <a:off x="8870172" y="6192838"/>
            <a:ext cx="3002280" cy="411617"/>
          </a:xfrm>
          <a:prstGeom prst="rect">
            <a:avLst/>
          </a:prstGeom>
        </p:spPr>
      </p:pic>
      <p:cxnSp>
        <p:nvCxnSpPr>
          <p:cNvPr id="11" name="直接连接符 10">
            <a:extLst>
              <a:ext uri="{FF2B5EF4-FFF2-40B4-BE49-F238E27FC236}">
                <a16:creationId xmlns:a16="http://schemas.microsoft.com/office/drawing/2014/main" id="{BAED13B5-679B-4E26-81FE-6C898B17DE9C}"/>
              </a:ext>
            </a:extLst>
          </p:cNvPr>
          <p:cNvCxnSpPr>
            <a:cxnSpLocks/>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38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49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D36BD71-E314-4A66-99B1-E39EA1F94132}"/>
              </a:ext>
            </a:extLst>
          </p:cNvPr>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20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98E190D1-AFAC-4AD9-B92E-58B87CBA2BBB}"/>
              </a:ext>
            </a:extLst>
          </p:cNvPr>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a:extLst>
              <a:ext uri="{FF2B5EF4-FFF2-40B4-BE49-F238E27FC236}">
                <a16:creationId xmlns:a16="http://schemas.microsoft.com/office/drawing/2014/main" id="{96682C4B-F3CB-4913-99B2-00AFB7251FAA}"/>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a:extLst>
              <a:ext uri="{FF2B5EF4-FFF2-40B4-BE49-F238E27FC236}">
                <a16:creationId xmlns:a16="http://schemas.microsoft.com/office/drawing/2014/main" id="{B5A17264-04D1-4C02-832A-A1DA9484B078}"/>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a:extLst>
              <a:ext uri="{FF2B5EF4-FFF2-40B4-BE49-F238E27FC236}">
                <a16:creationId xmlns:a16="http://schemas.microsoft.com/office/drawing/2014/main" id="{26FA3F28-F930-4C1E-80F2-90C73C8F3063}"/>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a:extLst>
              <a:ext uri="{FF2B5EF4-FFF2-40B4-BE49-F238E27FC236}">
                <a16:creationId xmlns:a16="http://schemas.microsoft.com/office/drawing/2014/main" id="{2286D724-0E80-4FBA-8317-A8CE5EF38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a:extLst>
              <a:ext uri="{FF2B5EF4-FFF2-40B4-BE49-F238E27FC236}">
                <a16:creationId xmlns:a16="http://schemas.microsoft.com/office/drawing/2014/main" id="{F53A0ABC-646A-4367-9E96-FFDDE79E6B5F}"/>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sp>
        <p:nvSpPr>
          <p:cNvPr id="10" name="图片占位符 6">
            <a:extLst>
              <a:ext uri="{FF2B5EF4-FFF2-40B4-BE49-F238E27FC236}">
                <a16:creationId xmlns:a16="http://schemas.microsoft.com/office/drawing/2014/main" id="{1E4B9AD9-F42C-42B1-BF19-2BD63A06C277}"/>
              </a:ext>
            </a:extLst>
          </p:cNvPr>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a:extLst>
              <a:ext uri="{FF2B5EF4-FFF2-40B4-BE49-F238E27FC236}">
                <a16:creationId xmlns:a16="http://schemas.microsoft.com/office/drawing/2014/main" id="{8763BFF2-1BD6-4E69-9E37-FE80DFEC27A8}"/>
              </a:ext>
            </a:extLst>
          </p:cNvPr>
          <p:cNvCxnSpPr>
            <a:cxnSpLocks/>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8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CA3B2481-2E39-4F26-AD96-B5923670EB5F}"/>
              </a:ext>
            </a:extLst>
          </p:cNvPr>
          <p:cNvPicPr>
            <a:picLocks noChangeAspect="1"/>
          </p:cNvPicPr>
          <p:nvPr userDrawn="1"/>
        </p:nvPicPr>
        <p:blipFill>
          <a:blip r:embed="rId2" cstate="print">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a:extLst>
              <a:ext uri="{FF2B5EF4-FFF2-40B4-BE49-F238E27FC236}">
                <a16:creationId xmlns:a16="http://schemas.microsoft.com/office/drawing/2014/main" id="{C227DB4D-9A52-41BB-8743-E8038C4138FC}"/>
              </a:ext>
            </a:extLst>
          </p:cNvPr>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B2D05E36-F937-40FD-97BB-9372B5AC93DC}"/>
              </a:ext>
            </a:extLst>
          </p:cNvPr>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C80367-1D9F-485B-B0F7-7C45899F9076}"/>
              </a:ext>
            </a:extLst>
          </p:cNvPr>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a:extLst>
              <a:ext uri="{FF2B5EF4-FFF2-40B4-BE49-F238E27FC236}">
                <a16:creationId xmlns:a16="http://schemas.microsoft.com/office/drawing/2014/main" id="{61CC23B2-BE5F-4680-96CD-C33FF9374DFF}"/>
              </a:ext>
            </a:extLst>
          </p:cNvPr>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a:extLst>
              <a:ext uri="{FF2B5EF4-FFF2-40B4-BE49-F238E27FC236}">
                <a16:creationId xmlns:a16="http://schemas.microsoft.com/office/drawing/2014/main" id="{3788FC1A-7F0D-4A9B-AA04-89AD4994A8D0}"/>
              </a:ext>
            </a:extLst>
          </p:cNvPr>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a:extLst>
              <a:ext uri="{FF2B5EF4-FFF2-40B4-BE49-F238E27FC236}">
                <a16:creationId xmlns:a16="http://schemas.microsoft.com/office/drawing/2014/main" id="{C00B84F0-53AC-421B-9FBC-62687BB5AA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a:extLst>
              <a:ext uri="{FF2B5EF4-FFF2-40B4-BE49-F238E27FC236}">
                <a16:creationId xmlns:a16="http://schemas.microsoft.com/office/drawing/2014/main" id="{69E27F61-80B1-40C1-B303-E54548F0A013}"/>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04462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6DC54DA7-8689-4800-BC51-1B5E92F91EBD}"/>
              </a:ext>
            </a:extLst>
          </p:cNvPr>
          <p:cNvGrpSpPr/>
          <p:nvPr userDrawn="1"/>
        </p:nvGrpSpPr>
        <p:grpSpPr>
          <a:xfrm>
            <a:off x="391884" y="2278063"/>
            <a:ext cx="4122059" cy="1462680"/>
            <a:chOff x="304800" y="2709636"/>
            <a:chExt cx="4122059" cy="1462680"/>
          </a:xfrm>
        </p:grpSpPr>
        <p:grpSp>
          <p:nvGrpSpPr>
            <p:cNvPr id="12" name="组合 11">
              <a:extLst>
                <a:ext uri="{FF2B5EF4-FFF2-40B4-BE49-F238E27FC236}">
                  <a16:creationId xmlns:a16="http://schemas.microsoft.com/office/drawing/2014/main" id="{5E59BA01-ADDE-45EC-AD9A-30B45C126EF8}"/>
                </a:ext>
              </a:extLst>
            </p:cNvPr>
            <p:cNvGrpSpPr/>
            <p:nvPr/>
          </p:nvGrpSpPr>
          <p:grpSpPr>
            <a:xfrm>
              <a:off x="304800" y="2709636"/>
              <a:ext cx="4122059" cy="1462680"/>
              <a:chOff x="667656" y="1497651"/>
              <a:chExt cx="4122059" cy="1462680"/>
            </a:xfrm>
          </p:grpSpPr>
          <p:grpSp>
            <p:nvGrpSpPr>
              <p:cNvPr id="14" name="组合 13">
                <a:extLst>
                  <a:ext uri="{FF2B5EF4-FFF2-40B4-BE49-F238E27FC236}">
                    <a16:creationId xmlns:a16="http://schemas.microsoft.com/office/drawing/2014/main" id="{5C4775BF-17D8-45C0-9CB9-425332699B08}"/>
                  </a:ext>
                </a:extLst>
              </p:cNvPr>
              <p:cNvGrpSpPr/>
              <p:nvPr/>
            </p:nvGrpSpPr>
            <p:grpSpPr>
              <a:xfrm>
                <a:off x="667656" y="1497651"/>
                <a:ext cx="4122059" cy="1438728"/>
                <a:chOff x="537028" y="1493158"/>
                <a:chExt cx="4122059" cy="1438728"/>
              </a:xfrm>
            </p:grpSpPr>
            <p:sp>
              <p:nvSpPr>
                <p:cNvPr id="17" name="矩形 16">
                  <a:extLst>
                    <a:ext uri="{FF2B5EF4-FFF2-40B4-BE49-F238E27FC236}">
                      <a16:creationId xmlns:a16="http://schemas.microsoft.com/office/drawing/2014/main" id="{0D22151C-5CCD-4390-83DF-F41B623A3BBE}"/>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8" name="图片 17" descr="图片包含 建筑物&#10;&#10;自动生成的说明">
                  <a:extLst>
                    <a:ext uri="{FF2B5EF4-FFF2-40B4-BE49-F238E27FC236}">
                      <a16:creationId xmlns:a16="http://schemas.microsoft.com/office/drawing/2014/main" id="{4FA339D9-8197-4F28-8D72-F96BF5158E1B}"/>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a:extLst>
                  <a:ext uri="{FF2B5EF4-FFF2-40B4-BE49-F238E27FC236}">
                    <a16:creationId xmlns:a16="http://schemas.microsoft.com/office/drawing/2014/main" id="{C081911D-2E44-4FD6-A0AD-907AAE52FACB}"/>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a:extLst>
                  <a:ext uri="{FF2B5EF4-FFF2-40B4-BE49-F238E27FC236}">
                    <a16:creationId xmlns:a16="http://schemas.microsoft.com/office/drawing/2014/main" id="{A92C7D20-4DAB-48D5-B9FE-07311B97C222}"/>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13" name="图片 12">
              <a:extLst>
                <a:ext uri="{FF2B5EF4-FFF2-40B4-BE49-F238E27FC236}">
                  <a16:creationId xmlns:a16="http://schemas.microsoft.com/office/drawing/2014/main" id="{722A3E5D-FF59-4C7C-A657-F2CE27FAB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a:extLst>
              <a:ext uri="{FF2B5EF4-FFF2-40B4-BE49-F238E27FC236}">
                <a16:creationId xmlns:a16="http://schemas.microsoft.com/office/drawing/2014/main" id="{AF8E3962-2329-4680-827B-C4237CDC52F3}"/>
              </a:ext>
            </a:extLst>
          </p:cNvPr>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293812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78DC3B0-6545-47FD-A372-07AD4DF09697}"/>
              </a:ext>
            </a:extLst>
          </p:cNvPr>
          <p:cNvGrpSpPr/>
          <p:nvPr userDrawn="1"/>
        </p:nvGrpSpPr>
        <p:grpSpPr>
          <a:xfrm>
            <a:off x="4034971" y="689970"/>
            <a:ext cx="4122059" cy="1462680"/>
            <a:chOff x="304800" y="2709636"/>
            <a:chExt cx="4122059" cy="1462680"/>
          </a:xfrm>
        </p:grpSpPr>
        <p:grpSp>
          <p:nvGrpSpPr>
            <p:cNvPr id="4" name="组合 3">
              <a:extLst>
                <a:ext uri="{FF2B5EF4-FFF2-40B4-BE49-F238E27FC236}">
                  <a16:creationId xmlns:a16="http://schemas.microsoft.com/office/drawing/2014/main" id="{A499F2E8-30BC-413E-8034-6A7278D4979C}"/>
                </a:ext>
              </a:extLst>
            </p:cNvPr>
            <p:cNvGrpSpPr/>
            <p:nvPr/>
          </p:nvGrpSpPr>
          <p:grpSpPr>
            <a:xfrm>
              <a:off x="304800" y="2709636"/>
              <a:ext cx="4122059" cy="1462680"/>
              <a:chOff x="667656" y="1497651"/>
              <a:chExt cx="4122059" cy="1462680"/>
            </a:xfrm>
          </p:grpSpPr>
          <p:grpSp>
            <p:nvGrpSpPr>
              <p:cNvPr id="6" name="组合 5">
                <a:extLst>
                  <a:ext uri="{FF2B5EF4-FFF2-40B4-BE49-F238E27FC236}">
                    <a16:creationId xmlns:a16="http://schemas.microsoft.com/office/drawing/2014/main" id="{BFD679A7-DAD2-4984-B6F0-7C9ABE4B8F0F}"/>
                  </a:ext>
                </a:extLst>
              </p:cNvPr>
              <p:cNvGrpSpPr/>
              <p:nvPr/>
            </p:nvGrpSpPr>
            <p:grpSpPr>
              <a:xfrm>
                <a:off x="667656" y="1497651"/>
                <a:ext cx="4122059" cy="1438728"/>
                <a:chOff x="537028" y="1493158"/>
                <a:chExt cx="4122059" cy="1438728"/>
              </a:xfrm>
            </p:grpSpPr>
            <p:sp>
              <p:nvSpPr>
                <p:cNvPr id="9" name="矩形 8">
                  <a:extLst>
                    <a:ext uri="{FF2B5EF4-FFF2-40B4-BE49-F238E27FC236}">
                      <a16:creationId xmlns:a16="http://schemas.microsoft.com/office/drawing/2014/main" id="{424CD77E-BBF9-4D46-B301-F75D3222F2E0}"/>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0" name="图片 9" descr="图片包含 建筑物&#10;&#10;自动生成的说明">
                  <a:extLst>
                    <a:ext uri="{FF2B5EF4-FFF2-40B4-BE49-F238E27FC236}">
                      <a16:creationId xmlns:a16="http://schemas.microsoft.com/office/drawing/2014/main" id="{83E81D97-88FE-44C4-85F5-ABEF155EA045}"/>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a:extLst>
                  <a:ext uri="{FF2B5EF4-FFF2-40B4-BE49-F238E27FC236}">
                    <a16:creationId xmlns:a16="http://schemas.microsoft.com/office/drawing/2014/main" id="{53959A77-64DA-4694-95C2-AD9E38910645}"/>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a:extLst>
                  <a:ext uri="{FF2B5EF4-FFF2-40B4-BE49-F238E27FC236}">
                    <a16:creationId xmlns:a16="http://schemas.microsoft.com/office/drawing/2014/main" id="{20512A63-1AB8-442E-BAE6-AF2B98235281}"/>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5" name="图片 4">
              <a:extLst>
                <a:ext uri="{FF2B5EF4-FFF2-40B4-BE49-F238E27FC236}">
                  <a16:creationId xmlns:a16="http://schemas.microsoft.com/office/drawing/2014/main" id="{AD253681-53B8-4661-A94B-736B46C3A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a:extLst>
              <a:ext uri="{FF2B5EF4-FFF2-40B4-BE49-F238E27FC236}">
                <a16:creationId xmlns:a16="http://schemas.microsoft.com/office/drawing/2014/main" id="{D403F116-EFE8-4DEB-B6FE-4D20752B7443}"/>
              </a:ext>
            </a:extLst>
          </p:cNvPr>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55983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a:extLst>
              <a:ext uri="{FF2B5EF4-FFF2-40B4-BE49-F238E27FC236}">
                <a16:creationId xmlns:a16="http://schemas.microsoft.com/office/drawing/2014/main" id="{633E3E6D-D003-4285-9CD3-F9F948F4D401}"/>
              </a:ext>
            </a:extLst>
          </p:cNvPr>
          <p:cNvPicPr>
            <a:picLocks noChangeAspect="1"/>
          </p:cNvPicPr>
          <p:nvPr userDrawn="1"/>
        </p:nvPicPr>
        <p:blipFill rotWithShape="1">
          <a:blip r:embed="rId2" cstate="print"/>
          <a:srcRect r="1346"/>
          <a:stretch/>
        </p:blipFill>
        <p:spPr>
          <a:xfrm>
            <a:off x="516" y="6149854"/>
            <a:ext cx="12191484" cy="411617"/>
          </a:xfrm>
          <a:prstGeom prst="rect">
            <a:avLst/>
          </a:prstGeom>
        </p:spPr>
      </p:pic>
      <p:pic>
        <p:nvPicPr>
          <p:cNvPr id="13" name="图片 12" descr="文本&#10;&#10;中度可信度描述已自动生成">
            <a:extLst>
              <a:ext uri="{FF2B5EF4-FFF2-40B4-BE49-F238E27FC236}">
                <a16:creationId xmlns:a16="http://schemas.microsoft.com/office/drawing/2014/main" id="{20F80C42-4A81-4868-AA78-9E4FF9811EE2}"/>
              </a:ext>
            </a:extLst>
          </p:cNvPr>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a:extLst>
              <a:ext uri="{FF2B5EF4-FFF2-40B4-BE49-F238E27FC236}">
                <a16:creationId xmlns:a16="http://schemas.microsoft.com/office/drawing/2014/main" id="{EB998610-38B8-4F4F-8E37-98D574A43924}"/>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341049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8ACCEA9-8D4D-47C1-AFB3-3E215258EFDB}"/>
              </a:ext>
            </a:extLst>
          </p:cNvPr>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a:extLst>
              <a:ext uri="{FF2B5EF4-FFF2-40B4-BE49-F238E27FC236}">
                <a16:creationId xmlns:a16="http://schemas.microsoft.com/office/drawing/2014/main" id="{62155B61-5059-48B5-87FF-DD4186D229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a:extLst>
              <a:ext uri="{FF2B5EF4-FFF2-40B4-BE49-F238E27FC236}">
                <a16:creationId xmlns:a16="http://schemas.microsoft.com/office/drawing/2014/main" id="{4D934C7A-D80F-46AF-9EA9-3274A652C82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Lst>
          </a:blip>
          <a:srcRect l="73973" r="3197"/>
          <a:stretch/>
        </p:blipFill>
        <p:spPr>
          <a:xfrm>
            <a:off x="9046840" y="274621"/>
            <a:ext cx="2821309" cy="411617"/>
          </a:xfrm>
          <a:prstGeom prst="rect">
            <a:avLst/>
          </a:prstGeom>
        </p:spPr>
      </p:pic>
      <p:sp>
        <p:nvSpPr>
          <p:cNvPr id="13" name="文本框 12">
            <a:extLst>
              <a:ext uri="{FF2B5EF4-FFF2-40B4-BE49-F238E27FC236}">
                <a16:creationId xmlns:a16="http://schemas.microsoft.com/office/drawing/2014/main" id="{52A61551-45B8-4979-813A-58420CD05B43}"/>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a:extLst>
              <a:ext uri="{FF2B5EF4-FFF2-40B4-BE49-F238E27FC236}">
                <a16:creationId xmlns:a16="http://schemas.microsoft.com/office/drawing/2014/main" id="{7B5C5EC2-BF47-4B56-8C74-5186E7035801}"/>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a:extLst>
              <a:ext uri="{FF2B5EF4-FFF2-40B4-BE49-F238E27FC236}">
                <a16:creationId xmlns:a16="http://schemas.microsoft.com/office/drawing/2014/main" id="{7F2E2F86-D946-488E-851C-D8455FD8E6B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3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a:extLst>
              <a:ext uri="{FF2B5EF4-FFF2-40B4-BE49-F238E27FC236}">
                <a16:creationId xmlns:a16="http://schemas.microsoft.com/office/drawing/2014/main" id="{95F2A3FF-349C-4A77-B4E4-30B91612AF58}"/>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a:extLst>
              <a:ext uri="{FF2B5EF4-FFF2-40B4-BE49-F238E27FC236}">
                <a16:creationId xmlns:a16="http://schemas.microsoft.com/office/drawing/2014/main" id="{C4D43C20-4F27-4C91-AEAA-CF5C31A8075D}"/>
              </a:ext>
            </a:extLst>
          </p:cNvPr>
          <p:cNvPicPr>
            <a:picLocks noChangeAspect="1"/>
          </p:cNvPicPr>
          <p:nvPr userDrawn="1"/>
        </p:nvPicPr>
        <p:blipFill rotWithShape="1">
          <a:blip r:embed="rId2" cstate="print"/>
          <a:srcRect l="74359" r="1346"/>
          <a:stretch/>
        </p:blipFill>
        <p:spPr>
          <a:xfrm>
            <a:off x="8870172" y="360363"/>
            <a:ext cx="3002280" cy="411617"/>
          </a:xfrm>
          <a:prstGeom prst="rect">
            <a:avLst/>
          </a:prstGeom>
        </p:spPr>
      </p:pic>
      <p:sp>
        <p:nvSpPr>
          <p:cNvPr id="9" name="矩形 8">
            <a:extLst>
              <a:ext uri="{FF2B5EF4-FFF2-40B4-BE49-F238E27FC236}">
                <a16:creationId xmlns:a16="http://schemas.microsoft.com/office/drawing/2014/main" id="{66616902-5391-4A6F-829E-AD2830E6904C}"/>
              </a:ext>
            </a:extLst>
          </p:cNvPr>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a:extLst>
              <a:ext uri="{FF2B5EF4-FFF2-40B4-BE49-F238E27FC236}">
                <a16:creationId xmlns:a16="http://schemas.microsoft.com/office/drawing/2014/main" id="{7DC35A62-787F-4D0F-902F-C6A602FEBB80}"/>
              </a:ext>
            </a:extLst>
          </p:cNvPr>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a:extLst>
              <a:ext uri="{FF2B5EF4-FFF2-40B4-BE49-F238E27FC236}">
                <a16:creationId xmlns:a16="http://schemas.microsoft.com/office/drawing/2014/main" id="{7530E292-1289-47A7-B19B-DBEC054F4388}"/>
              </a:ext>
            </a:extLst>
          </p:cNvPr>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extLst>
      <p:ext uri="{BB962C8B-B14F-4D97-AF65-F5344CB8AC3E}">
        <p14:creationId xmlns:p14="http://schemas.microsoft.com/office/powerpoint/2010/main" val="200855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518933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BE1FDF5-4923-43E1-8950-8527649FE6EB}"/>
              </a:ext>
            </a:extLst>
          </p:cNvPr>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a:extLst>
              <a:ext uri="{FF2B5EF4-FFF2-40B4-BE49-F238E27FC236}">
                <a16:creationId xmlns:a16="http://schemas.microsoft.com/office/drawing/2014/main" id="{5FD0C4E5-D655-41D1-8AC5-975561F1C627}"/>
              </a:ext>
            </a:extLst>
          </p:cNvPr>
          <p:cNvPicPr>
            <a:picLocks noChangeAspect="1"/>
          </p:cNvPicPr>
          <p:nvPr userDrawn="1"/>
        </p:nvPicPr>
        <p:blipFill rotWithShape="1">
          <a:blip r:embed="rId2" cstate="print"/>
          <a:srcRect r="1346"/>
          <a:stretch/>
        </p:blipFill>
        <p:spPr>
          <a:xfrm>
            <a:off x="516" y="5781221"/>
            <a:ext cx="12191484" cy="411617"/>
          </a:xfrm>
          <a:prstGeom prst="rect">
            <a:avLst/>
          </a:prstGeom>
        </p:spPr>
      </p:pic>
      <p:sp>
        <p:nvSpPr>
          <p:cNvPr id="16" name="矩形 15">
            <a:extLst>
              <a:ext uri="{FF2B5EF4-FFF2-40B4-BE49-F238E27FC236}">
                <a16:creationId xmlns:a16="http://schemas.microsoft.com/office/drawing/2014/main" id="{EDD1933B-16C3-4999-98BD-F73EBEC916D2}"/>
              </a:ext>
            </a:extLst>
          </p:cNvPr>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67284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a:extLst>
              <a:ext uri="{FF2B5EF4-FFF2-40B4-BE49-F238E27FC236}">
                <a16:creationId xmlns:a16="http://schemas.microsoft.com/office/drawing/2014/main" id="{B94F3640-73A4-452A-B43A-9C6BC3DA01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a:extLst>
              <a:ext uri="{FF2B5EF4-FFF2-40B4-BE49-F238E27FC236}">
                <a16:creationId xmlns:a16="http://schemas.microsoft.com/office/drawing/2014/main" id="{1E81BD90-8A64-4ED5-A552-F6BD597FB9AE}"/>
              </a:ext>
            </a:extLst>
          </p:cNvPr>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a:extLst>
              <a:ext uri="{FF2B5EF4-FFF2-40B4-BE49-F238E27FC236}">
                <a16:creationId xmlns:a16="http://schemas.microsoft.com/office/drawing/2014/main" id="{6E06DE62-527A-47C4-87BF-FFC53A66E78B}"/>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a:extLst>
              <a:ext uri="{FF2B5EF4-FFF2-40B4-BE49-F238E27FC236}">
                <a16:creationId xmlns:a16="http://schemas.microsoft.com/office/drawing/2014/main" id="{028BE167-9388-4F73-B56C-D2C5AA5DAD6C}"/>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a:extLst>
              <a:ext uri="{FF2B5EF4-FFF2-40B4-BE49-F238E27FC236}">
                <a16:creationId xmlns:a16="http://schemas.microsoft.com/office/drawing/2014/main" id="{7B04C2BD-8375-4CA5-A006-B014FC0FB530}"/>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8" name="文本占位符 38">
            <a:extLst>
              <a:ext uri="{FF2B5EF4-FFF2-40B4-BE49-F238E27FC236}">
                <a16:creationId xmlns:a16="http://schemas.microsoft.com/office/drawing/2014/main" id="{E32F64F0-3B16-41D3-A21E-C57551DE700E}"/>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205024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pic>
        <p:nvPicPr>
          <p:cNvPr id="16" name="图片 15" descr="文本&#10;&#10;描述已自动生成">
            <a:extLst>
              <a:ext uri="{FF2B5EF4-FFF2-40B4-BE49-F238E27FC236}">
                <a16:creationId xmlns:a16="http://schemas.microsoft.com/office/drawing/2014/main" id="{F48AE7D4-DFEE-4825-B27E-30333F4A9B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a:extLst>
              <a:ext uri="{FF2B5EF4-FFF2-40B4-BE49-F238E27FC236}">
                <a16:creationId xmlns:a16="http://schemas.microsoft.com/office/drawing/2014/main" id="{04CF1101-69DB-4A33-A9E2-33249567E39A}"/>
              </a:ext>
            </a:extLst>
          </p:cNvPr>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81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a:extLst>
              <a:ext uri="{FF2B5EF4-FFF2-40B4-BE49-F238E27FC236}">
                <a16:creationId xmlns:a16="http://schemas.microsoft.com/office/drawing/2014/main" id="{5723A9D1-EED7-4450-8C0A-D4F40F2B09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a:extLst>
              <a:ext uri="{FF2B5EF4-FFF2-40B4-BE49-F238E27FC236}">
                <a16:creationId xmlns:a16="http://schemas.microsoft.com/office/drawing/2014/main" id="{D828F617-93F6-4A6A-9A46-2F3977BC78B6}"/>
              </a:ext>
            </a:extLst>
          </p:cNvPr>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extLst>
      <p:ext uri="{BB962C8B-B14F-4D97-AF65-F5344CB8AC3E}">
        <p14:creationId xmlns:p14="http://schemas.microsoft.com/office/powerpoint/2010/main" val="182701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a:extLst>
              <a:ext uri="{FF2B5EF4-FFF2-40B4-BE49-F238E27FC236}">
                <a16:creationId xmlns:a16="http://schemas.microsoft.com/office/drawing/2014/main" id="{033EB741-EFF7-4BA9-9D9F-8D39CB76B557}"/>
              </a:ext>
            </a:extLst>
          </p:cNvPr>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0" name="文本占位符 31">
            <a:extLst>
              <a:ext uri="{FF2B5EF4-FFF2-40B4-BE49-F238E27FC236}">
                <a16:creationId xmlns:a16="http://schemas.microsoft.com/office/drawing/2014/main" id="{340CE4CD-6751-47F9-A2C4-46D3B98564CC}"/>
              </a:ext>
            </a:extLst>
          </p:cNvPr>
          <p:cNvSpPr txBox="1">
            <a:spLocks/>
          </p:cNvSpPr>
          <p:nvPr userDrawn="1"/>
        </p:nvSpPr>
        <p:spPr>
          <a:xfrm>
            <a:off x="2952571" y="2609847"/>
            <a:ext cx="6286859" cy="598488"/>
          </a:xfrm>
          <a:prstGeom prst="rect">
            <a:avLst/>
          </a:prstGeom>
        </p:spPr>
        <p:txBody>
          <a:bodyPr anchor="ctr"/>
          <a:lstStyle>
            <a:lvl1pPr marL="0" indent="0" algn="ctr" defTabSz="967710" rtl="0" eaLnBrk="1" latinLnBrk="0" hangingPunct="1">
              <a:lnSpc>
                <a:spcPct val="100000"/>
              </a:lnSpc>
              <a:spcBef>
                <a:spcPts val="1058"/>
              </a:spcBef>
              <a:buFontTx/>
              <a:buNone/>
              <a:defRPr sz="5400" b="1" kern="1200" spc="600">
                <a:solidFill>
                  <a:schemeClr val="accent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5400" b="1" i="0" u="none" strike="noStrike" kern="1200" cap="none" spc="600" normalizeH="0" baseline="0" noProof="0" dirty="0">
              <a:ln>
                <a:noFill/>
              </a:ln>
              <a:solidFill>
                <a:srgbClr val="C8161E"/>
              </a:solidFill>
              <a:effectLst/>
              <a:uLnTx/>
              <a:uFillTx/>
              <a:latin typeface="Arial"/>
              <a:ea typeface="微软雅黑"/>
              <a:cs typeface="+mn-cs"/>
            </a:endParaRPr>
          </a:p>
        </p:txBody>
      </p:sp>
      <p:pic>
        <p:nvPicPr>
          <p:cNvPr id="11" name="图片 10">
            <a:extLst>
              <a:ext uri="{FF2B5EF4-FFF2-40B4-BE49-F238E27FC236}">
                <a16:creationId xmlns:a16="http://schemas.microsoft.com/office/drawing/2014/main" id="{EF900DEE-6164-48C3-8797-16E7213B07EB}"/>
              </a:ext>
            </a:extLst>
          </p:cNvPr>
          <p:cNvPicPr>
            <a:picLocks noChangeAspect="1"/>
          </p:cNvPicPr>
          <p:nvPr userDrawn="1"/>
        </p:nvPicPr>
        <p:blipFill rotWithShape="1">
          <a:blip r:embed="rId2">
            <a:alphaModFix amt="20000"/>
            <a:duotone>
              <a:srgbClr val="ED7D31">
                <a:shade val="45000"/>
                <a:satMod val="135000"/>
              </a:srgbClr>
              <a:prstClr val="white"/>
            </a:duotone>
          </a:blip>
          <a:srcRect t="9831" b="36385"/>
          <a:stretch/>
        </p:blipFill>
        <p:spPr>
          <a:xfrm>
            <a:off x="3352562" y="6146610"/>
            <a:ext cx="5486876" cy="406590"/>
          </a:xfrm>
          <a:prstGeom prst="rect">
            <a:avLst/>
          </a:prstGeom>
        </p:spPr>
      </p:pic>
      <p:pic>
        <p:nvPicPr>
          <p:cNvPr id="12" name="图片 11">
            <a:extLst>
              <a:ext uri="{FF2B5EF4-FFF2-40B4-BE49-F238E27FC236}">
                <a16:creationId xmlns:a16="http://schemas.microsoft.com/office/drawing/2014/main" id="{CE9C0F90-B4B1-48B6-B1D3-91ACC9BAE7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a:extLst>
              <a:ext uri="{FF2B5EF4-FFF2-40B4-BE49-F238E27FC236}">
                <a16:creationId xmlns:a16="http://schemas.microsoft.com/office/drawing/2014/main" id="{FB2C31BE-C0C5-4899-948E-BC783E5331C4}"/>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4" name="图片 13" descr="图片包含 建筑物&#10;&#10;自动生成的说明">
            <a:extLst>
              <a:ext uri="{FF2B5EF4-FFF2-40B4-BE49-F238E27FC236}">
                <a16:creationId xmlns:a16="http://schemas.microsoft.com/office/drawing/2014/main" id="{05619C6E-49A8-4320-BAA1-41C03E721E4F}"/>
              </a:ext>
            </a:extLst>
          </p:cNvPr>
          <p:cNvPicPr>
            <a:picLocks noChangeAspect="1"/>
          </p:cNvPicPr>
          <p:nvPr userDrawn="1"/>
        </p:nvPicPr>
        <p:blipFill>
          <a:blip r:embed="rId4">
            <a:duotone>
              <a:prstClr val="black"/>
              <a:srgbClr val="C8161E">
                <a:tint val="45000"/>
                <a:satMod val="400000"/>
              </a:srgb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a:extLst>
              <a:ext uri="{FF2B5EF4-FFF2-40B4-BE49-F238E27FC236}">
                <a16:creationId xmlns:a16="http://schemas.microsoft.com/office/drawing/2014/main" id="{545C6A52-683F-4BB0-A406-3D050A96C0FB}"/>
              </a:ext>
            </a:extLst>
          </p:cNvPr>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extLst>
      <p:ext uri="{BB962C8B-B14F-4D97-AF65-F5344CB8AC3E}">
        <p14:creationId xmlns:p14="http://schemas.microsoft.com/office/powerpoint/2010/main" val="374283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49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65747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227434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5505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32908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17.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08524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EAC31-AAB0-41B3-9117-8046D306DA8B}" type="datetimeFigureOut">
              <a:rPr lang="en-US" smtClean="0"/>
              <a:t>3/6/2024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8EA99E-BA27-4B8A-8141-4BADAAFB158F}" type="slidenum">
              <a:rPr lang="en-US" smtClean="0"/>
              <a:t>‹#›</a:t>
            </a:fld>
            <a:endParaRPr lang="en-US"/>
          </a:p>
        </p:txBody>
      </p:sp>
    </p:spTree>
    <p:extLst>
      <p:ext uri="{BB962C8B-B14F-4D97-AF65-F5344CB8AC3E}">
        <p14:creationId xmlns:p14="http://schemas.microsoft.com/office/powerpoint/2010/main" val="417838771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38037502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7725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1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27" indent="-241927" algn="l" defTabSz="967710" rtl="0" eaLnBrk="1" latinLnBrk="0" hangingPunct="1">
        <a:lnSpc>
          <a:spcPct val="90000"/>
        </a:lnSpc>
        <a:spcBef>
          <a:spcPts val="1058"/>
        </a:spcBef>
        <a:buFontTx/>
        <a:buBlip>
          <a:blip r:embed="rId19"/>
        </a:buBlip>
        <a:defRPr sz="2963" b="0" kern="1200">
          <a:solidFill>
            <a:schemeClr val="tx2">
              <a:lumMod val="75000"/>
              <a:lumOff val="25000"/>
            </a:schemeClr>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1">
          <p15:clr>
            <a:srgbClr val="F26B43"/>
          </p15:clr>
        </p15:guide>
        <p15:guide id="2" orient="horz" pos="227">
          <p15:clr>
            <a:srgbClr val="F26B43"/>
          </p15:clr>
        </p15:guide>
        <p15:guide id="3" pos="3840">
          <p15:clr>
            <a:srgbClr val="F26B43"/>
          </p15:clr>
        </p15:guide>
        <p15:guide id="4" pos="227">
          <p15:clr>
            <a:srgbClr val="F26B43"/>
          </p15:clr>
        </p15:guide>
        <p15:guide id="5" orient="horz" pos="2041">
          <p15:clr>
            <a:srgbClr val="F26B43"/>
          </p15:clr>
        </p15:guide>
        <p15:guide id="6" pos="7446">
          <p15:clr>
            <a:srgbClr val="F26B43"/>
          </p15:clr>
        </p15:guide>
        <p15:guide id="7" orient="horz" pos="3651">
          <p15:clr>
            <a:srgbClr val="F26B43"/>
          </p15:clr>
        </p15:guide>
        <p15:guide id="8" orient="horz" pos="2514">
          <p15:clr>
            <a:srgbClr val="FDE53C"/>
          </p15:clr>
        </p15:guide>
        <p15:guide id="9" orient="horz" pos="1554">
          <p15:clr>
            <a:srgbClr val="FDE53C"/>
          </p15:clr>
        </p15:guide>
        <p15:guide id="12" pos="2418">
          <p15:clr>
            <a:srgbClr val="A4A3A4"/>
          </p15:clr>
        </p15:guide>
        <p15:guide id="13" pos="4830">
          <p15:clr>
            <a:srgbClr val="A4A3A4"/>
          </p15:clr>
        </p15:guide>
        <p15:guide id="14" orient="horz" pos="1356">
          <p15:clr>
            <a:srgbClr val="A4A3A4"/>
          </p15:clr>
        </p15:guide>
        <p15:guide id="15" orient="horz" pos="271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11.png"/><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arxiv.org/abs/1807.01251" TargetMode="Externa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Layout" Target="../slideLayouts/slideLayout55.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47.xml"/><Relationship Id="rId4" Type="http://schemas.openxmlformats.org/officeDocument/2006/relationships/image" Target="../media/image62.gif"/></Relationships>
</file>

<file path=ppt/slides/_rels/slide3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17.png"/><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47.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Layout" Target="../slideLayouts/slideLayout55.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10.png"/><Relationship Id="rId1" Type="http://schemas.openxmlformats.org/officeDocument/2006/relationships/slideLayout" Target="../slideLayouts/slideLayout47.xml"/><Relationship Id="rId5" Type="http://schemas.openxmlformats.org/officeDocument/2006/relationships/image" Target="../media/image75.jpe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Layout" Target="../slideLayouts/slideLayout55.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20.png"/><Relationship Id="rId2" Type="http://schemas.openxmlformats.org/officeDocument/2006/relationships/image" Target="../media/image670.png"/><Relationship Id="rId1" Type="http://schemas.openxmlformats.org/officeDocument/2006/relationships/slideLayout" Target="../slideLayouts/slideLayout4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30.png"/><Relationship Id="rId1" Type="http://schemas.openxmlformats.org/officeDocument/2006/relationships/slideLayout" Target="../slideLayouts/slideLayout47.xml"/><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70.png"/><Relationship Id="rId1" Type="http://schemas.openxmlformats.org/officeDocument/2006/relationships/slideLayout" Target="../slideLayouts/slideLayout47.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Layout" Target="../slideLayouts/slideLayout55.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40.png"/><Relationship Id="rId1" Type="http://schemas.openxmlformats.org/officeDocument/2006/relationships/slideLayout" Target="../slideLayouts/slideLayout47.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arxiv.org/abs/1807.01251" TargetMode="Externa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arxiv.org/abs/1807.01251" TargetMode="Externa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arxiv.org/abs/1807.01251" TargetMode="Externa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00.png"/><Relationship Id="rId1" Type="http://schemas.openxmlformats.org/officeDocument/2006/relationships/slideLayout" Target="../slideLayouts/slideLayout9.xml"/><Relationship Id="rId6" Type="http://schemas.openxmlformats.org/officeDocument/2006/relationships/hyperlink" Target="https://arxiv.org/abs/1901.06523" TargetMode="External"/><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 Id="rId4" Type="http://schemas.openxmlformats.org/officeDocument/2006/relationships/hyperlink" Target="https://arxiv.org/abs/1807.01251"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40.png"/><Relationship Id="rId1" Type="http://schemas.openxmlformats.org/officeDocument/2006/relationships/slideLayout" Target="../slideLayouts/slideLayout9.xml"/><Relationship Id="rId6" Type="http://schemas.openxmlformats.org/officeDocument/2006/relationships/hyperlink" Target="https://arxiv.org/abs/1901.06523"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emf"/><Relationship Id="rId1" Type="http://schemas.openxmlformats.org/officeDocument/2006/relationships/slideLayout" Target="../slideLayouts/slideLayout9.xml"/><Relationship Id="rId5" Type="http://schemas.openxmlformats.org/officeDocument/2006/relationships/image" Target="../media/image200.png"/><Relationship Id="rId4" Type="http://schemas.openxmlformats.org/officeDocument/2006/relationships/image" Target="../media/image110.emf"/></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9.xml"/><Relationship Id="rId4" Type="http://schemas.openxmlformats.org/officeDocument/2006/relationships/image" Target="../media/image125.png"/></Relationships>
</file>

<file path=ppt/slides/_rels/slide7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 Id="rId5" Type="http://schemas.openxmlformats.org/officeDocument/2006/relationships/image" Target="../media/image129.png"/><Relationship Id="rId4" Type="http://schemas.openxmlformats.org/officeDocument/2006/relationships/image" Target="../media/image128.png"/></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30.png"/><Relationship Id="rId1" Type="http://schemas.openxmlformats.org/officeDocument/2006/relationships/slideLayout" Target="../slideLayouts/slideLayout6.xml"/><Relationship Id="rId6" Type="http://schemas.openxmlformats.org/officeDocument/2006/relationships/image" Target="../media/image3000.png"/><Relationship Id="rId5" Type="http://schemas.openxmlformats.org/officeDocument/2006/relationships/image" Target="../media/image131.png"/><Relationship Id="rId4" Type="http://schemas.openxmlformats.org/officeDocument/2006/relationships/image" Target="../media/image2810.png"/></Relationships>
</file>

<file path=ppt/slides/_rels/slide83.xml.rels><?xml version="1.0" encoding="UTF-8" standalone="yes"?>
<Relationships xmlns="http://schemas.openxmlformats.org/package/2006/relationships"><Relationship Id="rId3" Type="http://schemas.openxmlformats.org/officeDocument/2006/relationships/image" Target="../media/image2810.png"/><Relationship Id="rId2" Type="http://schemas.openxmlformats.org/officeDocument/2006/relationships/image" Target="../media/image1230.png"/><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3000.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1.png"/><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600.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2" Type="http://schemas.openxmlformats.org/officeDocument/2006/relationships/image" Target="../media/image391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4.png"/><Relationship Id="rId7" Type="http://schemas.openxmlformats.org/officeDocument/2006/relationships/image" Target="../media/image144.png"/><Relationship Id="rId2"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9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6.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10.png"/><Relationship Id="rId1" Type="http://schemas.openxmlformats.org/officeDocument/2006/relationships/slideLayout" Target="../slideLayouts/slideLayout9.xml"/><Relationship Id="rId5" Type="http://schemas.openxmlformats.org/officeDocument/2006/relationships/hyperlink" Target="https://arxiv.org/abs/1901.06523" TargetMode="External"/><Relationship Id="rId4" Type="http://schemas.openxmlformats.org/officeDocument/2006/relationships/image" Target="../media/image330.png"/></Relationships>
</file>

<file path=ppt/slides/_rels/slide95.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hyperlink" Target="https://arxiv.org/abs/1901.06523" TargetMode="External"/><Relationship Id="rId2" Type="http://schemas.openxmlformats.org/officeDocument/2006/relationships/image" Target="../media/image341.png"/><Relationship Id="rId1" Type="http://schemas.openxmlformats.org/officeDocument/2006/relationships/slideLayout" Target="../slideLayouts/slideLayout9.xml"/><Relationship Id="rId6" Type="http://schemas.openxmlformats.org/officeDocument/2006/relationships/image" Target="../media/image380.png"/><Relationship Id="rId5" Type="http://schemas.openxmlformats.org/officeDocument/2006/relationships/image" Target="../media/image371.png"/><Relationship Id="rId4" Type="http://schemas.openxmlformats.org/officeDocument/2006/relationships/image" Target="../media/image361.png"/></Relationships>
</file>

<file path=ppt/slides/_rels/slide96.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41.png"/><Relationship Id="rId1" Type="http://schemas.openxmlformats.org/officeDocument/2006/relationships/slideLayout" Target="../slideLayouts/slideLayout9.xml"/><Relationship Id="rId6" Type="http://schemas.openxmlformats.org/officeDocument/2006/relationships/hyperlink" Target="https://arxiv.org/abs/1901.06523" TargetMode="External"/><Relationship Id="rId5" Type="http://schemas.openxmlformats.org/officeDocument/2006/relationships/image" Target="../media/image322.png"/><Relationship Id="rId4" Type="http://schemas.openxmlformats.org/officeDocument/2006/relationships/image" Target="../media/image152.emf"/></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pPr marL="0" marR="0" lvl="0" indent="0" algn="ctr" defTabSz="864017" rtl="0" eaLnBrk="1" fontAlgn="auto" latinLnBrk="0" hangingPunct="1">
              <a:lnSpc>
                <a:spcPct val="125000"/>
              </a:lnSpc>
              <a:spcBef>
                <a:spcPts val="0"/>
              </a:spcBef>
              <a:spcAft>
                <a:spcPts val="0"/>
              </a:spcAft>
              <a:buClrTx/>
              <a:buSzTx/>
              <a:buFontTx/>
              <a:buNone/>
              <a:tabLst/>
              <a:defRPr/>
            </a:pPr>
            <a:r>
              <a:rPr lang="zh-CN" altLang="en-US" sz="5400" kern="100" dirty="0">
                <a:solidFill>
                  <a:srgbClr val="FF0000"/>
                </a:solidFill>
                <a:ea typeface="宋体" panose="02010600030101010101" pitchFamily="2" charset="-122"/>
                <a:cs typeface="Times New Roman" panose="02020603050405020304" pitchFamily="18" charset="0"/>
              </a:rPr>
              <a:t>深度学习泛化问题介绍</a:t>
            </a:r>
            <a:endParaRPr kumimoji="0" lang="en-US" altLang="zh-CN" sz="5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sz="quarter" idx="10"/>
          </p:nvPr>
        </p:nvSpPr>
        <p:spPr/>
        <p:txBody>
          <a:bodyPr/>
          <a:lstStyle/>
          <a:p>
            <a:fld id="{045CE301-1C36-4793-AA14-14B8D1577BED}" type="datetime2">
              <a:rPr lang="zh-CN" altLang="en-US" smtClean="0"/>
              <a:t>2024年3月6日</a:t>
            </a:fld>
            <a:endParaRPr lang="zh-CN" altLang="en-US" dirty="0"/>
          </a:p>
        </p:txBody>
      </p:sp>
      <p:sp>
        <p:nvSpPr>
          <p:cNvPr id="10" name="文本占位符 9"/>
          <p:cNvSpPr>
            <a:spLocks noGrp="1"/>
          </p:cNvSpPr>
          <p:nvPr>
            <p:ph type="body" sz="quarter" idx="11"/>
          </p:nvPr>
        </p:nvSpPr>
        <p:spPr/>
        <p:txBody>
          <a:bodyPr/>
          <a:lstStyle/>
          <a:p>
            <a:r>
              <a:rPr lang="zh-CN" altLang="en-US" dirty="0"/>
              <a:t>许志钦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48C20-6A97-5B08-FCDA-4D7DB47B0410}"/>
              </a:ext>
            </a:extLst>
          </p:cNvPr>
          <p:cNvSpPr>
            <a:spLocks noGrp="1"/>
          </p:cNvSpPr>
          <p:nvPr>
            <p:ph type="title"/>
          </p:nvPr>
        </p:nvSpPr>
        <p:spPr/>
        <p:txBody>
          <a:bodyPr/>
          <a:lstStyle/>
          <a:p>
            <a:r>
              <a:rPr lang="en-US" altLang="zh-CN" dirty="0"/>
              <a:t>Long-standing problems</a:t>
            </a:r>
            <a:endParaRPr lang="zh-CN" altLang="en-US" dirty="0"/>
          </a:p>
        </p:txBody>
      </p:sp>
      <p:pic>
        <p:nvPicPr>
          <p:cNvPr id="4" name="图片 3">
            <a:extLst>
              <a:ext uri="{FF2B5EF4-FFF2-40B4-BE49-F238E27FC236}">
                <a16:creationId xmlns:a16="http://schemas.microsoft.com/office/drawing/2014/main" id="{41BD2071-F9D7-5337-AED1-5802B1AA2302}"/>
              </a:ext>
            </a:extLst>
          </p:cNvPr>
          <p:cNvPicPr>
            <a:picLocks noChangeAspect="1"/>
          </p:cNvPicPr>
          <p:nvPr/>
        </p:nvPicPr>
        <p:blipFill>
          <a:blip r:embed="rId2"/>
          <a:stretch>
            <a:fillRect/>
          </a:stretch>
        </p:blipFill>
        <p:spPr>
          <a:xfrm>
            <a:off x="0" y="2454975"/>
            <a:ext cx="12192000" cy="1948050"/>
          </a:xfrm>
          <a:prstGeom prst="rect">
            <a:avLst/>
          </a:prstGeom>
        </p:spPr>
      </p:pic>
      <p:pic>
        <p:nvPicPr>
          <p:cNvPr id="5" name="图片 4">
            <a:extLst>
              <a:ext uri="{FF2B5EF4-FFF2-40B4-BE49-F238E27FC236}">
                <a16:creationId xmlns:a16="http://schemas.microsoft.com/office/drawing/2014/main" id="{F8DE99D5-F6E2-ECB3-4485-1BAFBAC7A492}"/>
              </a:ext>
            </a:extLst>
          </p:cNvPr>
          <p:cNvPicPr>
            <a:picLocks noChangeAspect="1"/>
          </p:cNvPicPr>
          <p:nvPr/>
        </p:nvPicPr>
        <p:blipFill>
          <a:blip r:embed="rId3"/>
          <a:stretch>
            <a:fillRect/>
          </a:stretch>
        </p:blipFill>
        <p:spPr>
          <a:xfrm>
            <a:off x="3437676" y="882295"/>
            <a:ext cx="6345721" cy="1182883"/>
          </a:xfrm>
          <a:prstGeom prst="rect">
            <a:avLst/>
          </a:prstGeom>
        </p:spPr>
      </p:pic>
      <p:sp>
        <p:nvSpPr>
          <p:cNvPr id="6" name="文本框 5">
            <a:extLst>
              <a:ext uri="{FF2B5EF4-FFF2-40B4-BE49-F238E27FC236}">
                <a16:creationId xmlns:a16="http://schemas.microsoft.com/office/drawing/2014/main" id="{C6A7AA55-16D2-A173-3255-3E4A87823EDB}"/>
              </a:ext>
            </a:extLst>
          </p:cNvPr>
          <p:cNvSpPr txBox="1"/>
          <p:nvPr/>
        </p:nvSpPr>
        <p:spPr>
          <a:xfrm>
            <a:off x="1861261" y="958468"/>
            <a:ext cx="1234685" cy="646331"/>
          </a:xfrm>
          <a:prstGeom prst="rect">
            <a:avLst/>
          </a:prstGeom>
          <a:noFill/>
        </p:spPr>
        <p:txBody>
          <a:bodyPr wrap="square" rtlCol="0">
            <a:spAutoFit/>
          </a:bodyPr>
          <a:lstStyle/>
          <a:p>
            <a:r>
              <a:rPr lang="en-US" altLang="zh-CN" sz="3600" b="1" dirty="0">
                <a:latin typeface="Arial" panose="020B0604020202020204" pitchFamily="34" charset="0"/>
                <a:cs typeface="Arial" panose="020B0604020202020204" pitchFamily="34" charset="0"/>
              </a:rPr>
              <a:t>1995</a:t>
            </a:r>
            <a:endParaRPr lang="zh-CN" altLang="en-US" sz="3600" b="1"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3164A752-7722-CC7B-3D46-3C13282162BA}"/>
              </a:ext>
            </a:extLst>
          </p:cNvPr>
          <p:cNvPicPr>
            <a:picLocks noChangeAspect="1"/>
          </p:cNvPicPr>
          <p:nvPr/>
        </p:nvPicPr>
        <p:blipFill>
          <a:blip r:embed="rId4"/>
          <a:stretch>
            <a:fillRect/>
          </a:stretch>
        </p:blipFill>
        <p:spPr>
          <a:xfrm>
            <a:off x="0" y="4662096"/>
            <a:ext cx="12192000" cy="1237436"/>
          </a:xfrm>
          <a:prstGeom prst="rect">
            <a:avLst/>
          </a:prstGeom>
        </p:spPr>
      </p:pic>
    </p:spTree>
    <p:extLst>
      <p:ext uri="{BB962C8B-B14F-4D97-AF65-F5344CB8AC3E}">
        <p14:creationId xmlns:p14="http://schemas.microsoft.com/office/powerpoint/2010/main" val="1862760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2163232" y="2808288"/>
            <a:ext cx="7865535" cy="620712"/>
          </a:xfrm>
        </p:spPr>
        <p:txBody>
          <a:bodyPr/>
          <a:lstStyle/>
          <a:p>
            <a:pPr algn="ctr"/>
            <a:r>
              <a:rPr lang="zh-CN" altLang="en-US" dirty="0">
                <a:solidFill>
                  <a:schemeClr val="tx2"/>
                </a:solidFill>
              </a:rPr>
              <a:t>哪些因素会影响泛化？</a:t>
            </a:r>
            <a:endParaRPr lang="en-US" dirty="0">
              <a:solidFill>
                <a:schemeClr val="tx2"/>
              </a:solidFill>
            </a:endParaRPr>
          </a:p>
        </p:txBody>
      </p:sp>
    </p:spTree>
    <p:extLst>
      <p:ext uri="{BB962C8B-B14F-4D97-AF65-F5344CB8AC3E}">
        <p14:creationId xmlns:p14="http://schemas.microsoft.com/office/powerpoint/2010/main" val="239612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DC41A-B461-BAAE-951E-9B616900C66C}"/>
              </a:ext>
            </a:extLst>
          </p:cNvPr>
          <p:cNvSpPr>
            <a:spLocks noGrp="1"/>
          </p:cNvSpPr>
          <p:nvPr>
            <p:ph type="title"/>
          </p:nvPr>
        </p:nvSpPr>
        <p:spPr/>
        <p:txBody>
          <a:bodyPr/>
          <a:lstStyle/>
          <a:p>
            <a:r>
              <a:rPr lang="zh-CN" altLang="en-US" dirty="0"/>
              <a:t>初始化</a:t>
            </a:r>
          </a:p>
        </p:txBody>
      </p:sp>
      <p:pic>
        <p:nvPicPr>
          <p:cNvPr id="4" name="图片 3">
            <a:extLst>
              <a:ext uri="{FF2B5EF4-FFF2-40B4-BE49-F238E27FC236}">
                <a16:creationId xmlns:a16="http://schemas.microsoft.com/office/drawing/2014/main" id="{0F5AF60B-C529-7ACD-E330-30E84EAC9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126" y="1109094"/>
            <a:ext cx="8365748" cy="4022745"/>
          </a:xfrm>
          <a:prstGeom prst="rect">
            <a:avLst/>
          </a:prstGeom>
        </p:spPr>
      </p:pic>
    </p:spTree>
    <p:extLst>
      <p:ext uri="{BB962C8B-B14F-4D97-AF65-F5344CB8AC3E}">
        <p14:creationId xmlns:p14="http://schemas.microsoft.com/office/powerpoint/2010/main" val="3212090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A4B12-5139-3713-765E-5E0FFC1E96BF}"/>
              </a:ext>
            </a:extLst>
          </p:cNvPr>
          <p:cNvSpPr>
            <a:spLocks noGrp="1"/>
          </p:cNvSpPr>
          <p:nvPr>
            <p:ph type="title"/>
          </p:nvPr>
        </p:nvSpPr>
        <p:spPr/>
        <p:txBody>
          <a:bodyPr/>
          <a:lstStyle/>
          <a:p>
            <a:r>
              <a:rPr lang="en-US" altLang="zh-CN" sz="3600" b="0" i="0" u="none" strike="noStrike" baseline="0" dirty="0">
                <a:latin typeface="CMR10"/>
              </a:rPr>
              <a:t>batch size</a:t>
            </a:r>
            <a:endParaRPr lang="zh-CN" altLang="en-US" sz="3600" dirty="0"/>
          </a:p>
        </p:txBody>
      </p:sp>
      <p:pic>
        <p:nvPicPr>
          <p:cNvPr id="4" name="图片 3">
            <a:extLst>
              <a:ext uri="{FF2B5EF4-FFF2-40B4-BE49-F238E27FC236}">
                <a16:creationId xmlns:a16="http://schemas.microsoft.com/office/drawing/2014/main" id="{7D86AA69-90A4-3578-BCD7-FD4F18A5AB0A}"/>
              </a:ext>
            </a:extLst>
          </p:cNvPr>
          <p:cNvPicPr>
            <a:picLocks noChangeAspect="1"/>
          </p:cNvPicPr>
          <p:nvPr/>
        </p:nvPicPr>
        <p:blipFill>
          <a:blip r:embed="rId2"/>
          <a:stretch>
            <a:fillRect/>
          </a:stretch>
        </p:blipFill>
        <p:spPr>
          <a:xfrm>
            <a:off x="0" y="828490"/>
            <a:ext cx="12192000" cy="5201019"/>
          </a:xfrm>
          <a:prstGeom prst="rect">
            <a:avLst/>
          </a:prstGeom>
        </p:spPr>
      </p:pic>
    </p:spTree>
    <p:extLst>
      <p:ext uri="{BB962C8B-B14F-4D97-AF65-F5344CB8AC3E}">
        <p14:creationId xmlns:p14="http://schemas.microsoft.com/office/powerpoint/2010/main" val="3367487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E8CA6-6924-40FB-E8E6-676FBF047750}"/>
              </a:ext>
            </a:extLst>
          </p:cNvPr>
          <p:cNvSpPr>
            <a:spLocks noGrp="1"/>
          </p:cNvSpPr>
          <p:nvPr>
            <p:ph type="title"/>
          </p:nvPr>
        </p:nvSpPr>
        <p:spPr/>
        <p:txBody>
          <a:bodyPr/>
          <a:lstStyle/>
          <a:p>
            <a:r>
              <a:rPr lang="en-US" altLang="zh-CN" sz="3600" b="0" i="0" u="none" strike="noStrike" baseline="0" dirty="0">
                <a:latin typeface="CMR10"/>
              </a:rPr>
              <a:t>dropout</a:t>
            </a:r>
            <a:endParaRPr lang="zh-CN" altLang="en-US" sz="3600" dirty="0"/>
          </a:p>
        </p:txBody>
      </p:sp>
      <p:pic>
        <p:nvPicPr>
          <p:cNvPr id="4" name="图片 3">
            <a:extLst>
              <a:ext uri="{FF2B5EF4-FFF2-40B4-BE49-F238E27FC236}">
                <a16:creationId xmlns:a16="http://schemas.microsoft.com/office/drawing/2014/main" id="{933327D1-0658-8F61-E1CF-2C58690B492F}"/>
              </a:ext>
            </a:extLst>
          </p:cNvPr>
          <p:cNvPicPr>
            <a:picLocks noChangeAspect="1"/>
          </p:cNvPicPr>
          <p:nvPr/>
        </p:nvPicPr>
        <p:blipFill>
          <a:blip r:embed="rId2"/>
          <a:stretch>
            <a:fillRect/>
          </a:stretch>
        </p:blipFill>
        <p:spPr>
          <a:xfrm>
            <a:off x="1073151" y="870226"/>
            <a:ext cx="10487161" cy="4539051"/>
          </a:xfrm>
          <a:prstGeom prst="rect">
            <a:avLst/>
          </a:prstGeom>
        </p:spPr>
      </p:pic>
      <p:sp>
        <p:nvSpPr>
          <p:cNvPr id="6" name="文本框 5">
            <a:extLst>
              <a:ext uri="{FF2B5EF4-FFF2-40B4-BE49-F238E27FC236}">
                <a16:creationId xmlns:a16="http://schemas.microsoft.com/office/drawing/2014/main" id="{D9041B90-14AE-A9E5-E03C-95209189B72B}"/>
              </a:ext>
            </a:extLst>
          </p:cNvPr>
          <p:cNvSpPr txBox="1"/>
          <p:nvPr/>
        </p:nvSpPr>
        <p:spPr>
          <a:xfrm>
            <a:off x="32268" y="5387609"/>
            <a:ext cx="11877019" cy="923330"/>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考虑到</a:t>
            </a:r>
            <a:r>
              <a:rPr lang="en-US" altLang="zh-CN" sz="1800" b="0" i="0" u="none" strike="noStrike" baseline="0" dirty="0">
                <a:solidFill>
                  <a:schemeClr val="tx2"/>
                </a:solidFill>
                <a:latin typeface="CMR10"/>
                <a:ea typeface="宋体" panose="02010600030101010101" pitchFamily="2" charset="-122"/>
              </a:rPr>
              <a:t>Batch Normalization</a:t>
            </a:r>
            <a:r>
              <a:rPr lang="zh-CN" altLang="en-US" sz="1800" b="0" i="0" u="none" strike="noStrike" baseline="0" dirty="0">
                <a:solidFill>
                  <a:schemeClr val="tx2"/>
                </a:solidFill>
                <a:latin typeface="宋体" panose="02010600030101010101" pitchFamily="2" charset="-122"/>
                <a:ea typeface="宋体" panose="02010600030101010101" pitchFamily="2" charset="-122"/>
              </a:rPr>
              <a:t>对</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的影响，因此，在说明</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对模型泛化性的影响的实验中，我们选用</a:t>
            </a:r>
            <a:r>
              <a:rPr lang="en-US" altLang="zh-CN" sz="1800" b="0" i="0" u="none" strike="noStrike" baseline="0" dirty="0">
                <a:solidFill>
                  <a:schemeClr val="tx2"/>
                </a:solidFill>
                <a:latin typeface="CMR10"/>
                <a:ea typeface="宋体" panose="02010600030101010101" pitchFamily="2" charset="-122"/>
              </a:rPr>
              <a:t>VGG16</a:t>
            </a:r>
            <a:r>
              <a:rPr lang="zh-CN" altLang="en-US" sz="1800" b="0" i="0" u="none" strike="noStrike" baseline="0" dirty="0">
                <a:solidFill>
                  <a:schemeClr val="tx2"/>
                </a:solidFill>
                <a:latin typeface="宋体" panose="02010600030101010101" pitchFamily="2" charset="-122"/>
                <a:ea typeface="宋体" panose="02010600030101010101" pitchFamily="2" charset="-122"/>
              </a:rPr>
              <a:t>进行实验，同样，我们保持其他影响训练结果的实验设置一致，仅改变</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的比例（我们在</a:t>
            </a:r>
            <a:r>
              <a:rPr lang="en-US" altLang="zh-CN" sz="1800" b="0" i="0" u="none" strike="noStrike" baseline="0" dirty="0">
                <a:solidFill>
                  <a:schemeClr val="tx2"/>
                </a:solidFill>
                <a:latin typeface="CMR10"/>
                <a:ea typeface="宋体" panose="02010600030101010101" pitchFamily="2" charset="-122"/>
              </a:rPr>
              <a:t>VGG16</a:t>
            </a:r>
            <a:r>
              <a:rPr lang="zh-CN" altLang="en-US" sz="1800" b="0" i="0" u="none" strike="noStrike" baseline="0" dirty="0">
                <a:solidFill>
                  <a:schemeClr val="tx2"/>
                </a:solidFill>
                <a:latin typeface="宋体" panose="02010600030101010101" pitchFamily="2" charset="-122"/>
                <a:ea typeface="宋体" panose="02010600030101010101" pitchFamily="2" charset="-122"/>
              </a:rPr>
              <a:t>网络中的激活函数处增加</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层，不改变其他网络结构）。</a:t>
            </a:r>
            <a:endParaRPr lang="zh-CN" altLang="en-US" dirty="0">
              <a:solidFill>
                <a:schemeClr val="tx2"/>
              </a:solidFill>
            </a:endParaRPr>
          </a:p>
        </p:txBody>
      </p:sp>
    </p:spTree>
    <p:extLst>
      <p:ext uri="{BB962C8B-B14F-4D97-AF65-F5344CB8AC3E}">
        <p14:creationId xmlns:p14="http://schemas.microsoft.com/office/powerpoint/2010/main" val="163220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BE97B-99CB-1D7F-75D3-ADB5DB7B11D2}"/>
              </a:ext>
            </a:extLst>
          </p:cNvPr>
          <p:cNvSpPr>
            <a:spLocks noGrp="1"/>
          </p:cNvSpPr>
          <p:nvPr>
            <p:ph type="title"/>
          </p:nvPr>
        </p:nvSpPr>
        <p:spPr/>
        <p:txBody>
          <a:bodyPr/>
          <a:lstStyle/>
          <a:p>
            <a:r>
              <a:rPr lang="zh-CN" altLang="en-US" sz="3600" b="0" i="0" u="none" strike="noStrike" baseline="0" dirty="0">
                <a:latin typeface="黑体" panose="02010609060101010101" pitchFamily="49" charset="-122"/>
                <a:ea typeface="黑体" panose="02010609060101010101" pitchFamily="49" charset="-122"/>
              </a:rPr>
              <a:t>神经网络的结构</a:t>
            </a:r>
            <a:endParaRPr lang="zh-CN" altLang="en-US" sz="3600" dirty="0"/>
          </a:p>
        </p:txBody>
      </p:sp>
      <p:pic>
        <p:nvPicPr>
          <p:cNvPr id="4" name="图片 3">
            <a:extLst>
              <a:ext uri="{FF2B5EF4-FFF2-40B4-BE49-F238E27FC236}">
                <a16:creationId xmlns:a16="http://schemas.microsoft.com/office/drawing/2014/main" id="{FE5E13DD-D53F-45DF-B35E-5B2D403F4230}"/>
              </a:ext>
            </a:extLst>
          </p:cNvPr>
          <p:cNvPicPr>
            <a:picLocks noChangeAspect="1"/>
          </p:cNvPicPr>
          <p:nvPr/>
        </p:nvPicPr>
        <p:blipFill>
          <a:blip r:embed="rId2"/>
          <a:stretch>
            <a:fillRect/>
          </a:stretch>
        </p:blipFill>
        <p:spPr>
          <a:xfrm>
            <a:off x="541615" y="794080"/>
            <a:ext cx="10952437" cy="4670560"/>
          </a:xfrm>
          <a:prstGeom prst="rect">
            <a:avLst/>
          </a:prstGeom>
        </p:spPr>
      </p:pic>
      <p:sp>
        <p:nvSpPr>
          <p:cNvPr id="6" name="文本框 5">
            <a:extLst>
              <a:ext uri="{FF2B5EF4-FFF2-40B4-BE49-F238E27FC236}">
                <a16:creationId xmlns:a16="http://schemas.microsoft.com/office/drawing/2014/main" id="{CC96F1DE-DD3A-AB78-EB6B-7C7E71489EC4}"/>
              </a:ext>
            </a:extLst>
          </p:cNvPr>
          <p:cNvSpPr txBox="1"/>
          <p:nvPr/>
        </p:nvSpPr>
        <p:spPr>
          <a:xfrm>
            <a:off x="1811130" y="5778275"/>
            <a:ext cx="10221844" cy="369332"/>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我们使用两层的卷积神经网络、</a:t>
            </a:r>
            <a:r>
              <a:rPr lang="en-US" altLang="zh-CN" sz="1800" b="0" i="0" u="none" strike="noStrike" baseline="0" dirty="0">
                <a:solidFill>
                  <a:schemeClr val="tx2"/>
                </a:solidFill>
                <a:latin typeface="CMR10"/>
                <a:ea typeface="宋体" panose="02010600030101010101" pitchFamily="2" charset="-122"/>
              </a:rPr>
              <a:t>VGG16</a:t>
            </a:r>
            <a:r>
              <a:rPr lang="zh-CN" altLang="en-US" sz="1800" b="0" i="0" u="none" strike="noStrike" baseline="0" dirty="0">
                <a:solidFill>
                  <a:schemeClr val="tx2"/>
                </a:solidFill>
                <a:latin typeface="宋体" panose="02010600030101010101" pitchFamily="2" charset="-122"/>
                <a:ea typeface="宋体" panose="02010600030101010101" pitchFamily="2" charset="-122"/>
              </a:rPr>
              <a:t>，</a:t>
            </a:r>
            <a:r>
              <a:rPr lang="en-US" altLang="zh-CN" sz="1800" b="0" i="0" u="none" strike="noStrike" baseline="0" dirty="0">
                <a:solidFill>
                  <a:schemeClr val="tx2"/>
                </a:solidFill>
                <a:latin typeface="CMR10"/>
                <a:ea typeface="宋体" panose="02010600030101010101" pitchFamily="2" charset="-122"/>
              </a:rPr>
              <a:t>renet18</a:t>
            </a:r>
            <a:r>
              <a:rPr lang="zh-CN" altLang="en-US" sz="1800" b="0" i="0" u="none" strike="noStrike" baseline="0" dirty="0">
                <a:solidFill>
                  <a:schemeClr val="tx2"/>
                </a:solidFill>
                <a:latin typeface="宋体" panose="02010600030101010101" pitchFamily="2" charset="-122"/>
                <a:ea typeface="宋体" panose="02010600030101010101" pitchFamily="2" charset="-122"/>
              </a:rPr>
              <a:t>网络对</a:t>
            </a:r>
            <a:r>
              <a:rPr lang="en-US" altLang="zh-CN" sz="1800" b="0" i="0" u="none" strike="noStrike" baseline="0" dirty="0">
                <a:solidFill>
                  <a:schemeClr val="tx2"/>
                </a:solidFill>
                <a:latin typeface="CMR10"/>
                <a:ea typeface="宋体" panose="02010600030101010101" pitchFamily="2" charset="-122"/>
              </a:rPr>
              <a:t>CIFAR10</a:t>
            </a:r>
            <a:r>
              <a:rPr lang="zh-CN" altLang="en-US" sz="1800" b="0" i="0" u="none" strike="noStrike" baseline="0" dirty="0">
                <a:solidFill>
                  <a:schemeClr val="tx2"/>
                </a:solidFill>
                <a:latin typeface="宋体" panose="02010600030101010101" pitchFamily="2" charset="-122"/>
                <a:ea typeface="宋体" panose="02010600030101010101" pitchFamily="2" charset="-122"/>
              </a:rPr>
              <a:t>数据进行分类预测</a:t>
            </a:r>
            <a:endParaRPr lang="zh-CN" altLang="en-US" dirty="0">
              <a:solidFill>
                <a:schemeClr val="tx2"/>
              </a:solidFill>
            </a:endParaRPr>
          </a:p>
        </p:txBody>
      </p:sp>
    </p:spTree>
    <p:extLst>
      <p:ext uri="{BB962C8B-B14F-4D97-AF65-F5344CB8AC3E}">
        <p14:creationId xmlns:p14="http://schemas.microsoft.com/office/powerpoint/2010/main" val="745386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BE97B-99CB-1D7F-75D3-ADB5DB7B11D2}"/>
              </a:ext>
            </a:extLst>
          </p:cNvPr>
          <p:cNvSpPr>
            <a:spLocks noGrp="1"/>
          </p:cNvSpPr>
          <p:nvPr>
            <p:ph type="title"/>
          </p:nvPr>
        </p:nvSpPr>
        <p:spPr/>
        <p:txBody>
          <a:bodyPr/>
          <a:lstStyle/>
          <a:p>
            <a:r>
              <a:rPr lang="zh-CN" altLang="en-US" sz="3600" b="0" dirty="0">
                <a:latin typeface="黑体" panose="02010609060101010101" pitchFamily="49" charset="-122"/>
                <a:ea typeface="黑体" panose="02010609060101010101" pitchFamily="49" charset="-122"/>
              </a:rPr>
              <a:t>优化器</a:t>
            </a:r>
            <a:endParaRPr lang="zh-CN" altLang="en-US" sz="3600" dirty="0"/>
          </a:p>
        </p:txBody>
      </p:sp>
      <p:pic>
        <p:nvPicPr>
          <p:cNvPr id="4" name="图片 3">
            <a:extLst>
              <a:ext uri="{FF2B5EF4-FFF2-40B4-BE49-F238E27FC236}">
                <a16:creationId xmlns:a16="http://schemas.microsoft.com/office/drawing/2014/main" id="{FE5E13DD-D53F-45DF-B35E-5B2D403F42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4218" y="794080"/>
            <a:ext cx="9127231" cy="4670560"/>
          </a:xfrm>
          <a:prstGeom prst="rect">
            <a:avLst/>
          </a:prstGeom>
        </p:spPr>
      </p:pic>
      <p:sp>
        <p:nvSpPr>
          <p:cNvPr id="6" name="文本框 5">
            <a:extLst>
              <a:ext uri="{FF2B5EF4-FFF2-40B4-BE49-F238E27FC236}">
                <a16:creationId xmlns:a16="http://schemas.microsoft.com/office/drawing/2014/main" id="{CC96F1DE-DD3A-AB78-EB6B-7C7E71489EC4}"/>
              </a:ext>
            </a:extLst>
          </p:cNvPr>
          <p:cNvSpPr txBox="1"/>
          <p:nvPr/>
        </p:nvSpPr>
        <p:spPr>
          <a:xfrm>
            <a:off x="1811130" y="5778275"/>
            <a:ext cx="10221844" cy="369332"/>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对</a:t>
            </a:r>
            <a:r>
              <a:rPr lang="en-US" altLang="zh-CN" sz="1800" b="0" i="0" u="none" strike="noStrike" baseline="0" dirty="0">
                <a:solidFill>
                  <a:schemeClr val="tx2"/>
                </a:solidFill>
                <a:latin typeface="CMR10"/>
                <a:ea typeface="宋体" panose="02010600030101010101" pitchFamily="2" charset="-122"/>
              </a:rPr>
              <a:t>CIFAR10</a:t>
            </a:r>
            <a:r>
              <a:rPr lang="zh-CN" altLang="en-US" sz="1800" b="0" i="0" u="none" strike="noStrike" baseline="0" dirty="0">
                <a:solidFill>
                  <a:schemeClr val="tx2"/>
                </a:solidFill>
                <a:latin typeface="宋体" panose="02010600030101010101" pitchFamily="2" charset="-122"/>
                <a:ea typeface="宋体" panose="02010600030101010101" pitchFamily="2" charset="-122"/>
              </a:rPr>
              <a:t>数据进行分类预测</a:t>
            </a:r>
            <a:endParaRPr lang="zh-CN" altLang="en-US" dirty="0">
              <a:solidFill>
                <a:schemeClr val="tx2"/>
              </a:solidFill>
            </a:endParaRPr>
          </a:p>
        </p:txBody>
      </p:sp>
    </p:spTree>
    <p:extLst>
      <p:ext uri="{BB962C8B-B14F-4D97-AF65-F5344CB8AC3E}">
        <p14:creationId xmlns:p14="http://schemas.microsoft.com/office/powerpoint/2010/main" val="2052662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ABF4C-E1C1-AF90-924F-3F8302F8DECE}"/>
              </a:ext>
            </a:extLst>
          </p:cNvPr>
          <p:cNvSpPr>
            <a:spLocks noGrp="1"/>
          </p:cNvSpPr>
          <p:nvPr>
            <p:ph type="title"/>
          </p:nvPr>
        </p:nvSpPr>
        <p:spPr/>
        <p:txBody>
          <a:bodyPr/>
          <a:lstStyle/>
          <a:p>
            <a:r>
              <a:rPr lang="zh-CN" altLang="en-US" dirty="0"/>
              <a:t>目标函数的频率</a:t>
            </a:r>
          </a:p>
        </p:txBody>
      </p:sp>
      <p:pic>
        <p:nvPicPr>
          <p:cNvPr id="4" name="图片 3">
            <a:extLst>
              <a:ext uri="{FF2B5EF4-FFF2-40B4-BE49-F238E27FC236}">
                <a16:creationId xmlns:a16="http://schemas.microsoft.com/office/drawing/2014/main" id="{0E055AE9-D9AE-975D-9409-EBAA41399A3F}"/>
              </a:ext>
            </a:extLst>
          </p:cNvPr>
          <p:cNvPicPr>
            <a:picLocks noChangeAspect="1"/>
          </p:cNvPicPr>
          <p:nvPr/>
        </p:nvPicPr>
        <p:blipFill>
          <a:blip r:embed="rId2"/>
          <a:stretch>
            <a:fillRect/>
          </a:stretch>
        </p:blipFill>
        <p:spPr>
          <a:xfrm>
            <a:off x="1890643" y="851486"/>
            <a:ext cx="9002236" cy="4475888"/>
          </a:xfrm>
          <a:prstGeom prst="rect">
            <a:avLst/>
          </a:prstGeom>
        </p:spPr>
      </p:pic>
    </p:spTree>
    <p:extLst>
      <p:ext uri="{BB962C8B-B14F-4D97-AF65-F5344CB8AC3E}">
        <p14:creationId xmlns:p14="http://schemas.microsoft.com/office/powerpoint/2010/main" val="2545511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3217332" y="2808288"/>
            <a:ext cx="7865535" cy="620712"/>
          </a:xfrm>
        </p:spPr>
        <p:txBody>
          <a:bodyPr/>
          <a:lstStyle/>
          <a:p>
            <a:r>
              <a:rPr lang="en-US" dirty="0">
                <a:solidFill>
                  <a:schemeClr val="tx2"/>
                </a:solidFill>
              </a:rPr>
              <a:t>Is NN really so complex </a:t>
            </a:r>
            <a:r>
              <a:rPr lang="en-US" dirty="0"/>
              <a:t>in practice</a:t>
            </a:r>
            <a:r>
              <a:rPr lang="en-US" dirty="0">
                <a:solidFill>
                  <a:schemeClr val="tx2"/>
                </a:solidFill>
              </a:rPr>
              <a:t>?</a:t>
            </a:r>
          </a:p>
        </p:txBody>
      </p:sp>
    </p:spTree>
    <p:extLst>
      <p:ext uri="{BB962C8B-B14F-4D97-AF65-F5344CB8AC3E}">
        <p14:creationId xmlns:p14="http://schemas.microsoft.com/office/powerpoint/2010/main" val="3983610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a:extLst>
              <a:ext uri="{FF2B5EF4-FFF2-40B4-BE49-F238E27FC236}">
                <a16:creationId xmlns:a16="http://schemas.microsoft.com/office/drawing/2014/main" id="{0EA8A2A0-2725-44EF-8E53-A4D48D453057}"/>
              </a:ext>
            </a:extLst>
          </p:cNvPr>
          <p:cNvSpPr>
            <a:spLocks noChangeArrowheads="1"/>
          </p:cNvSpPr>
          <p:nvPr/>
        </p:nvSpPr>
        <p:spPr bwMode="auto">
          <a:xfrm>
            <a:off x="78324" y="71839"/>
            <a:ext cx="81991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隐式正则化</a:t>
            </a:r>
          </a:p>
        </p:txBody>
      </p:sp>
      <p:grpSp>
        <p:nvGrpSpPr>
          <p:cNvPr id="2" name="组合 1">
            <a:extLst>
              <a:ext uri="{FF2B5EF4-FFF2-40B4-BE49-F238E27FC236}">
                <a16:creationId xmlns:a16="http://schemas.microsoft.com/office/drawing/2014/main" id="{D833F101-36F1-45D7-B2E7-DA1ABBD5869F}"/>
              </a:ext>
            </a:extLst>
          </p:cNvPr>
          <p:cNvGrpSpPr/>
          <p:nvPr/>
        </p:nvGrpSpPr>
        <p:grpSpPr>
          <a:xfrm>
            <a:off x="7229488" y="1371868"/>
            <a:ext cx="2778156" cy="1950610"/>
            <a:chOff x="6020156" y="2338709"/>
            <a:chExt cx="1987133" cy="1447209"/>
          </a:xfrm>
        </p:grpSpPr>
        <p:sp>
          <p:nvSpPr>
            <p:cNvPr id="10" name="Rectangle 9">
              <a:extLst>
                <a:ext uri="{FF2B5EF4-FFF2-40B4-BE49-F238E27FC236}">
                  <a16:creationId xmlns:a16="http://schemas.microsoft.com/office/drawing/2014/main" id="{A6D587F7-550C-4E13-BE25-82261FB6125F}"/>
                </a:ext>
              </a:extLst>
            </p:cNvPr>
            <p:cNvSpPr/>
            <p:nvPr/>
          </p:nvSpPr>
          <p:spPr>
            <a:xfrm>
              <a:off x="6020156" y="2338709"/>
              <a:ext cx="1987133" cy="144720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sp>
          <p:nvSpPr>
            <p:cNvPr id="11" name="Oval 11">
              <a:extLst>
                <a:ext uri="{FF2B5EF4-FFF2-40B4-BE49-F238E27FC236}">
                  <a16:creationId xmlns:a16="http://schemas.microsoft.com/office/drawing/2014/main" id="{A5E7542B-5A57-4A15-8930-9CA78EFAA489}"/>
                </a:ext>
              </a:extLst>
            </p:cNvPr>
            <p:cNvSpPr/>
            <p:nvPr/>
          </p:nvSpPr>
          <p:spPr>
            <a:xfrm>
              <a:off x="7636805" y="2812667"/>
              <a:ext cx="151719" cy="160971"/>
            </a:xfrm>
            <a:prstGeom prst="ellipse">
              <a:avLst/>
            </a:prstGeom>
            <a:solidFill>
              <a:srgbClr val="0000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defRPr/>
              </a:pPr>
              <a:endParaRPr lang="en-US" sz="2000" b="1" dirty="0">
                <a:solidFill>
                  <a:prstClr val="white"/>
                </a:solidFill>
                <a:latin typeface="微软雅黑" panose="020B0503020204020204" pitchFamily="34" charset="-122"/>
              </a:endParaRPr>
            </a:p>
          </p:txBody>
        </p:sp>
        <p:cxnSp>
          <p:nvCxnSpPr>
            <p:cNvPr id="12" name="Connector: Curved 13">
              <a:extLst>
                <a:ext uri="{FF2B5EF4-FFF2-40B4-BE49-F238E27FC236}">
                  <a16:creationId xmlns:a16="http://schemas.microsoft.com/office/drawing/2014/main" id="{0FC32291-63C3-4314-84AA-AE5D2592F7E2}"/>
                </a:ext>
              </a:extLst>
            </p:cNvPr>
            <p:cNvCxnSpPr>
              <a:cxnSpLocks/>
            </p:cNvCxnSpPr>
            <p:nvPr/>
          </p:nvCxnSpPr>
          <p:spPr>
            <a:xfrm>
              <a:off x="6311445" y="2462100"/>
              <a:ext cx="1343796" cy="363469"/>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4">
              <a:extLst>
                <a:ext uri="{FF2B5EF4-FFF2-40B4-BE49-F238E27FC236}">
                  <a16:creationId xmlns:a16="http://schemas.microsoft.com/office/drawing/2014/main" id="{DBD1FDF5-49C6-4CBD-B89D-90E98AFC516F}"/>
                </a:ext>
              </a:extLst>
            </p:cNvPr>
            <p:cNvSpPr/>
            <p:nvPr/>
          </p:nvSpPr>
          <p:spPr>
            <a:xfrm>
              <a:off x="6195991" y="2406622"/>
              <a:ext cx="115454" cy="1108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grpSp>
      <p:sp>
        <p:nvSpPr>
          <p:cNvPr id="14" name="TextBox 15">
            <a:extLst>
              <a:ext uri="{FF2B5EF4-FFF2-40B4-BE49-F238E27FC236}">
                <a16:creationId xmlns:a16="http://schemas.microsoft.com/office/drawing/2014/main" id="{6C3EE551-A2D1-4D08-A8C7-485E6B12B68C}"/>
              </a:ext>
            </a:extLst>
          </p:cNvPr>
          <p:cNvSpPr txBox="1"/>
          <p:nvPr/>
        </p:nvSpPr>
        <p:spPr>
          <a:xfrm>
            <a:off x="2522128" y="2326295"/>
            <a:ext cx="3560581" cy="430887"/>
          </a:xfrm>
          <a:prstGeom prst="rect">
            <a:avLst/>
          </a:prstGeom>
          <a:noFill/>
        </p:spPr>
        <p:txBody>
          <a:bodyPr wrap="square" rtlCol="0">
            <a:spAutoFit/>
          </a:bodyPr>
          <a:lstStyle/>
          <a:p>
            <a:pPr algn="ctr" defTabSz="457200">
              <a:defRPr/>
            </a:pPr>
            <a:r>
              <a:rPr lang="en-US" sz="2200" dirty="0">
                <a:solidFill>
                  <a:prstClr val="black"/>
                </a:solidFill>
                <a:latin typeface="微软雅黑" panose="020B0503020204020204" pitchFamily="34" charset="-122"/>
              </a:rPr>
              <a:t>Loss + </a:t>
            </a:r>
            <a:r>
              <a:rPr lang="en-US" sz="2200" dirty="0">
                <a:solidFill>
                  <a:srgbClr val="FF0000"/>
                </a:solidFill>
                <a:latin typeface="微软雅黑" panose="020B0503020204020204" pitchFamily="34" charset="-122"/>
              </a:rPr>
              <a:t>L1/L2/…</a:t>
            </a:r>
          </a:p>
        </p:txBody>
      </p:sp>
      <mc:AlternateContent xmlns:mc="http://schemas.openxmlformats.org/markup-compatibility/2006" xmlns:a14="http://schemas.microsoft.com/office/drawing/2010/main">
        <mc:Choice Requires="a14">
          <p:sp>
            <p:nvSpPr>
              <p:cNvPr id="15" name="TextBox 16">
                <a:extLst>
                  <a:ext uri="{FF2B5EF4-FFF2-40B4-BE49-F238E27FC236}">
                    <a16:creationId xmlns:a16="http://schemas.microsoft.com/office/drawing/2014/main" id="{3044E666-F599-4224-B4B0-4EBEEC351874}"/>
                  </a:ext>
                </a:extLst>
              </p:cNvPr>
              <p:cNvSpPr txBox="1"/>
              <p:nvPr/>
            </p:nvSpPr>
            <p:spPr>
              <a:xfrm>
                <a:off x="1553734" y="4503591"/>
                <a:ext cx="5675755" cy="513539"/>
              </a:xfrm>
              <a:prstGeom prst="rect">
                <a:avLst/>
              </a:prstGeom>
              <a:noFill/>
            </p:spPr>
            <p:txBody>
              <a:bodyPr wrap="square" rtlCol="0">
                <a:spAutoFit/>
              </a:bodyPr>
              <a:lstStyle/>
              <a:p>
                <a:pPr lvl="0">
                  <a:defRPr/>
                </a:pPr>
                <a:r>
                  <a:rPr lang="en-US" altLang="zh-CN" sz="2000" dirty="0">
                    <a:solidFill>
                      <a:srgbClr val="00B050"/>
                    </a:solidFill>
                    <a:latin typeface="微软雅黑" panose="020B0503020204020204" pitchFamily="34" charset="-122"/>
                    <a:ea typeface="微软雅黑" panose="020B0503020204020204" pitchFamily="34" charset="-122"/>
                  </a:rPr>
                  <a:t>initialization</a:t>
                </a:r>
                <a:r>
                  <a:rPr lang="en-US" altLang="zh-CN" sz="2000" dirty="0">
                    <a:latin typeface="微软雅黑" panose="020B0503020204020204" pitchFamily="34" charset="-122"/>
                    <a:ea typeface="微软雅黑" panose="020B0503020204020204" pitchFamily="34" charset="-122"/>
                  </a:rPr>
                  <a:t> + </a:t>
                </a:r>
                <a:r>
                  <a:rPr lang="en-US" sz="2000" dirty="0">
                    <a:solidFill>
                      <a:prstClr val="black"/>
                    </a:solidFill>
                    <a:latin typeface="微软雅黑" panose="020B0503020204020204" pitchFamily="34" charset="-122"/>
                  </a:rPr>
                  <a:t>loss + </a:t>
                </a:r>
                <a:r>
                  <a:rPr lang="en-US" sz="2000" dirty="0">
                    <a:solidFill>
                      <a:srgbClr val="FF0000"/>
                    </a:solidFill>
                    <a:latin typeface="微软雅黑" panose="020B0503020204020204" pitchFamily="34" charset="-122"/>
                  </a:rPr>
                  <a:t>dynamics</a:t>
                </a:r>
                <a14:m>
                  <m:oMath xmlns:m="http://schemas.openxmlformats.org/officeDocument/2006/math">
                    <m:groupChr>
                      <m:groupChrPr>
                        <m:chr m:val="⇔"/>
                        <m:vertJc m:val="bot"/>
                        <m:ctrlPr>
                          <a:rPr lang="en-US" altLang="zh-CN" sz="2000" i="1">
                            <a:solidFill>
                              <a:srgbClr val="FF0000"/>
                            </a:solidFill>
                            <a:latin typeface="Cambria Math" panose="02040503050406030204" pitchFamily="18" charset="0"/>
                          </a:rPr>
                        </m:ctrlPr>
                      </m:groupChrPr>
                      <m:e>
                        <m:r>
                          <m:rPr>
                            <m:brk m:alnAt="2"/>
                          </m:rP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m:t>
                        </m:r>
                      </m:e>
                    </m:groupChr>
                  </m:oMath>
                </a14:m>
                <a:r>
                  <a:rPr lang="en-US" sz="2000" dirty="0">
                    <a:latin typeface="微软雅黑" panose="020B0503020204020204" pitchFamily="34" charset="-122"/>
                  </a:rPr>
                  <a:t>loss+</a:t>
                </a:r>
                <a:r>
                  <a:rPr lang="zh-CN" altLang="en-US" sz="2000" b="1" dirty="0">
                    <a:solidFill>
                      <a:srgbClr val="FF0000"/>
                    </a:solidFill>
                    <a:latin typeface="微软雅黑" panose="020B0503020204020204" pitchFamily="34" charset="-122"/>
                    <a:ea typeface="微软雅黑" panose="020B0503020204020204" pitchFamily="34" charset="-122"/>
                  </a:rPr>
                  <a:t>正则化</a:t>
                </a:r>
                <a:endParaRPr lang="en-US" sz="2000" b="1" dirty="0">
                  <a:solidFill>
                    <a:srgbClr val="FF0000"/>
                  </a:solidFill>
                  <a:latin typeface="微软雅黑" panose="020B0503020204020204" pitchFamily="34" charset="-122"/>
                </a:endParaRPr>
              </a:p>
            </p:txBody>
          </p:sp>
        </mc:Choice>
        <mc:Fallback xmlns="">
          <p:sp>
            <p:nvSpPr>
              <p:cNvPr id="15" name="TextBox 16">
                <a:extLst>
                  <a:ext uri="{FF2B5EF4-FFF2-40B4-BE49-F238E27FC236}">
                    <a16:creationId xmlns:a16="http://schemas.microsoft.com/office/drawing/2014/main" id="{3044E666-F599-4224-B4B0-4EBEEC351874}"/>
                  </a:ext>
                </a:extLst>
              </p:cNvPr>
              <p:cNvSpPr txBox="1">
                <a:spLocks noRot="1" noChangeAspect="1" noMove="1" noResize="1" noEditPoints="1" noAdjustHandles="1" noChangeArrowheads="1" noChangeShapeType="1" noTextEdit="1"/>
              </p:cNvSpPr>
              <p:nvPr/>
            </p:nvSpPr>
            <p:spPr>
              <a:xfrm>
                <a:off x="1553734" y="4503591"/>
                <a:ext cx="5675755" cy="513539"/>
              </a:xfrm>
              <a:prstGeom prst="rect">
                <a:avLst/>
              </a:prstGeom>
              <a:blipFill>
                <a:blip r:embed="rId3"/>
                <a:stretch>
                  <a:fillRect l="-1182" r="-322" b="-21429"/>
                </a:stretch>
              </a:blipFill>
            </p:spPr>
            <p:txBody>
              <a:bodyPr/>
              <a:lstStyle/>
              <a:p>
                <a:r>
                  <a:rPr lang="zh-CN" altLang="en-US">
                    <a:noFill/>
                  </a:rPr>
                  <a:t> </a:t>
                </a:r>
              </a:p>
            </p:txBody>
          </p:sp>
        </mc:Fallback>
      </mc:AlternateContent>
      <p:sp>
        <p:nvSpPr>
          <p:cNvPr id="16" name="TextBox 18">
            <a:extLst>
              <a:ext uri="{FF2B5EF4-FFF2-40B4-BE49-F238E27FC236}">
                <a16:creationId xmlns:a16="http://schemas.microsoft.com/office/drawing/2014/main" id="{5A454966-95F5-40B9-95BF-A4846E5DD9FB}"/>
              </a:ext>
            </a:extLst>
          </p:cNvPr>
          <p:cNvSpPr txBox="1"/>
          <p:nvPr/>
        </p:nvSpPr>
        <p:spPr>
          <a:xfrm>
            <a:off x="7066857" y="3564155"/>
            <a:ext cx="3103418" cy="461665"/>
          </a:xfrm>
          <a:prstGeom prst="rect">
            <a:avLst/>
          </a:prstGeom>
          <a:noFill/>
        </p:spPr>
        <p:txBody>
          <a:bodyPr wrap="square" rtlCol="0">
            <a:spAutoFit/>
          </a:bodyPr>
          <a:lstStyle/>
          <a:p>
            <a:pPr algn="ctr" defTabSz="457200">
              <a:defRPr/>
            </a:pPr>
            <a:r>
              <a:rPr lang="zh-CN" altLang="en-US" sz="2400" b="1" dirty="0">
                <a:solidFill>
                  <a:prstClr val="black"/>
                </a:solidFill>
                <a:latin typeface="微软雅黑" panose="020B0503020204020204" pitchFamily="34" charset="-122"/>
                <a:ea typeface="微软雅黑" panose="020B0503020204020204" pitchFamily="34" charset="-122"/>
              </a:rPr>
              <a:t>神经网络</a:t>
            </a:r>
            <a:endParaRPr lang="en-US" sz="2400" b="1" dirty="0">
              <a:solidFill>
                <a:prstClr val="black"/>
              </a:solidFill>
              <a:latin typeface="微软雅黑" panose="020B0503020204020204" pitchFamily="34" charset="-122"/>
            </a:endParaRPr>
          </a:p>
        </p:txBody>
      </p:sp>
      <p:grpSp>
        <p:nvGrpSpPr>
          <p:cNvPr id="3" name="组合 2">
            <a:extLst>
              <a:ext uri="{FF2B5EF4-FFF2-40B4-BE49-F238E27FC236}">
                <a16:creationId xmlns:a16="http://schemas.microsoft.com/office/drawing/2014/main" id="{587668A8-DAE1-4869-A024-962FED19CB49}"/>
              </a:ext>
            </a:extLst>
          </p:cNvPr>
          <p:cNvGrpSpPr/>
          <p:nvPr/>
        </p:nvGrpSpPr>
        <p:grpSpPr>
          <a:xfrm>
            <a:off x="7229488" y="4041128"/>
            <a:ext cx="2763304" cy="1930834"/>
            <a:chOff x="6074834" y="4456828"/>
            <a:chExt cx="1932455" cy="1480837"/>
          </a:xfrm>
        </p:grpSpPr>
        <p:sp>
          <p:nvSpPr>
            <p:cNvPr id="22" name="Rectangle 9">
              <a:extLst>
                <a:ext uri="{FF2B5EF4-FFF2-40B4-BE49-F238E27FC236}">
                  <a16:creationId xmlns:a16="http://schemas.microsoft.com/office/drawing/2014/main" id="{6B3894CA-BB7E-48A5-ADCF-2C2DF8444B35}"/>
                </a:ext>
              </a:extLst>
            </p:cNvPr>
            <p:cNvSpPr/>
            <p:nvPr/>
          </p:nvSpPr>
          <p:spPr>
            <a:xfrm>
              <a:off x="6074834" y="4456828"/>
              <a:ext cx="1932455" cy="14808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sp>
          <p:nvSpPr>
            <p:cNvPr id="7" name="Oval 4">
              <a:extLst>
                <a:ext uri="{FF2B5EF4-FFF2-40B4-BE49-F238E27FC236}">
                  <a16:creationId xmlns:a16="http://schemas.microsoft.com/office/drawing/2014/main" id="{F432B978-08F5-4453-B770-022DBFF56FAD}"/>
                </a:ext>
              </a:extLst>
            </p:cNvPr>
            <p:cNvSpPr/>
            <p:nvPr/>
          </p:nvSpPr>
          <p:spPr>
            <a:xfrm>
              <a:off x="6484287" y="4597371"/>
              <a:ext cx="1503042" cy="1299202"/>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zh-CN" altLang="en-US" sz="2200" dirty="0">
                  <a:solidFill>
                    <a:schemeClr val="bg1"/>
                  </a:solidFill>
                  <a:latin typeface="微软雅黑" panose="020B0503020204020204" pitchFamily="34" charset="-122"/>
                  <a:ea typeface="微软雅黑" panose="020B0503020204020204" pitchFamily="34" charset="-122"/>
                </a:rPr>
                <a:t>所有</a:t>
              </a:r>
              <a:endParaRPr lang="en-US" altLang="zh-CN" sz="2200" dirty="0">
                <a:solidFill>
                  <a:schemeClr val="bg1"/>
                </a:solidFill>
                <a:latin typeface="微软雅黑" panose="020B0503020204020204" pitchFamily="34" charset="-122"/>
                <a:ea typeface="微软雅黑" panose="020B0503020204020204" pitchFamily="34" charset="-122"/>
              </a:endParaRPr>
            </a:p>
            <a:p>
              <a:pPr algn="ctr" defTabSz="457200">
                <a:defRPr/>
              </a:pPr>
              <a:r>
                <a:rPr lang="zh-CN" altLang="en-US" sz="2200" dirty="0">
                  <a:solidFill>
                    <a:schemeClr val="bg1"/>
                  </a:solidFill>
                  <a:latin typeface="微软雅黑" panose="020B0503020204020204" pitchFamily="34" charset="-122"/>
                  <a:ea typeface="微软雅黑" panose="020B0503020204020204" pitchFamily="34" charset="-122"/>
                </a:rPr>
                <a:t>可行解</a:t>
              </a:r>
              <a:endParaRPr lang="en-US" sz="2200" dirty="0">
                <a:solidFill>
                  <a:schemeClr val="bg1"/>
                </a:solidFill>
                <a:latin typeface="微软雅黑" panose="020B0503020204020204" pitchFamily="34" charset="-122"/>
              </a:endParaRPr>
            </a:p>
          </p:txBody>
        </p:sp>
        <p:cxnSp>
          <p:nvCxnSpPr>
            <p:cNvPr id="8" name="Connector: Curved 7">
              <a:extLst>
                <a:ext uri="{FF2B5EF4-FFF2-40B4-BE49-F238E27FC236}">
                  <a16:creationId xmlns:a16="http://schemas.microsoft.com/office/drawing/2014/main" id="{B0D144C2-AF44-4299-AC3B-76C98BABC2CF}"/>
                </a:ext>
              </a:extLst>
            </p:cNvPr>
            <p:cNvCxnSpPr>
              <a:cxnSpLocks/>
            </p:cNvCxnSpPr>
            <p:nvPr/>
          </p:nvCxnSpPr>
          <p:spPr>
            <a:xfrm>
              <a:off x="6226067" y="4555407"/>
              <a:ext cx="1208224" cy="32626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28F9C94-1B91-4A4F-A950-113DB8CFA959}"/>
                </a:ext>
              </a:extLst>
            </p:cNvPr>
            <p:cNvSpPr/>
            <p:nvPr/>
          </p:nvSpPr>
          <p:spPr>
            <a:xfrm>
              <a:off x="6165005" y="4497878"/>
              <a:ext cx="103806" cy="994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srgbClr val="7030A0"/>
                </a:solidFill>
                <a:latin typeface="微软雅黑" panose="020B0503020204020204" pitchFamily="34" charset="-122"/>
              </a:endParaRPr>
            </a:p>
          </p:txBody>
        </p:sp>
        <p:sp>
          <p:nvSpPr>
            <p:cNvPr id="17" name="Oval 20">
              <a:extLst>
                <a:ext uri="{FF2B5EF4-FFF2-40B4-BE49-F238E27FC236}">
                  <a16:creationId xmlns:a16="http://schemas.microsoft.com/office/drawing/2014/main" id="{1D894EFD-AF60-4BD2-8141-38675CDFED45}"/>
                </a:ext>
              </a:extLst>
            </p:cNvPr>
            <p:cNvSpPr/>
            <p:nvPr/>
          </p:nvSpPr>
          <p:spPr>
            <a:xfrm>
              <a:off x="7392925" y="4818011"/>
              <a:ext cx="103806" cy="994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pitchFamily="34" charset="-122"/>
              </a:endParaRPr>
            </a:p>
          </p:txBody>
        </p:sp>
      </p:grpSp>
      <p:sp>
        <p:nvSpPr>
          <p:cNvPr id="20" name="TextBox 17">
            <a:extLst>
              <a:ext uri="{FF2B5EF4-FFF2-40B4-BE49-F238E27FC236}">
                <a16:creationId xmlns:a16="http://schemas.microsoft.com/office/drawing/2014/main" id="{B4A145E7-AF23-4DFD-91B1-60298E45C543}"/>
              </a:ext>
            </a:extLst>
          </p:cNvPr>
          <p:cNvSpPr txBox="1"/>
          <p:nvPr/>
        </p:nvSpPr>
        <p:spPr>
          <a:xfrm>
            <a:off x="6738468" y="789912"/>
            <a:ext cx="3745345" cy="461665"/>
          </a:xfrm>
          <a:prstGeom prst="rect">
            <a:avLst/>
          </a:prstGeom>
          <a:noFill/>
        </p:spPr>
        <p:txBody>
          <a:bodyPr wrap="square" rtlCol="0">
            <a:spAutoFit/>
          </a:bodyPr>
          <a:lstStyle/>
          <a:p>
            <a:pPr algn="ctr" defTabSz="457200">
              <a:defRPr/>
            </a:pPr>
            <a:r>
              <a:rPr lang="zh-CN" altLang="en-US" sz="2400" b="1" dirty="0">
                <a:solidFill>
                  <a:prstClr val="black"/>
                </a:solidFill>
                <a:latin typeface="微软雅黑" panose="020B0503020204020204" pitchFamily="34" charset="-122"/>
                <a:ea typeface="微软雅黑" panose="020B0503020204020204" pitchFamily="34" charset="-122"/>
              </a:rPr>
              <a:t>传统优化</a:t>
            </a:r>
            <a:endParaRPr lang="en-US" sz="2400" b="1" dirty="0">
              <a:solidFill>
                <a:prstClr val="black"/>
              </a:solidFill>
              <a:latin typeface="微软雅黑" panose="020B0503020204020204" pitchFamily="34" charset="-122"/>
            </a:endParaRPr>
          </a:p>
        </p:txBody>
      </p:sp>
      <p:sp>
        <p:nvSpPr>
          <p:cNvPr id="23" name="Rectangle 2">
            <a:extLst>
              <a:ext uri="{FF2B5EF4-FFF2-40B4-BE49-F238E27FC236}">
                <a16:creationId xmlns:a16="http://schemas.microsoft.com/office/drawing/2014/main" id="{2BE88BB6-170D-42CA-8885-77E93030C913}"/>
              </a:ext>
            </a:extLst>
          </p:cNvPr>
          <p:cNvSpPr>
            <a:spLocks noChangeArrowheads="1"/>
          </p:cNvSpPr>
          <p:nvPr/>
        </p:nvSpPr>
        <p:spPr bwMode="auto">
          <a:xfrm>
            <a:off x="3273419" y="1767779"/>
            <a:ext cx="2078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002060"/>
                </a:solidFill>
                <a:latin typeface="微软雅黑" panose="020B0503020204020204" pitchFamily="34" charset="-122"/>
                <a:ea typeface="微软雅黑" panose="020B0503020204020204" pitchFamily="34" charset="-122"/>
              </a:rPr>
              <a:t>显式正则化</a:t>
            </a:r>
          </a:p>
        </p:txBody>
      </p:sp>
      <p:sp>
        <p:nvSpPr>
          <p:cNvPr id="24" name="Rectangle 2">
            <a:extLst>
              <a:ext uri="{FF2B5EF4-FFF2-40B4-BE49-F238E27FC236}">
                <a16:creationId xmlns:a16="http://schemas.microsoft.com/office/drawing/2014/main" id="{7044EEE3-FACB-45A5-8D75-783F76BCFB48}"/>
              </a:ext>
            </a:extLst>
          </p:cNvPr>
          <p:cNvSpPr>
            <a:spLocks noChangeArrowheads="1"/>
          </p:cNvSpPr>
          <p:nvPr/>
        </p:nvSpPr>
        <p:spPr bwMode="auto">
          <a:xfrm>
            <a:off x="3325934" y="3961196"/>
            <a:ext cx="2078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002060"/>
                </a:solidFill>
                <a:latin typeface="微软雅黑" panose="020B0503020204020204" pitchFamily="34" charset="-122"/>
                <a:ea typeface="微软雅黑" panose="020B0503020204020204" pitchFamily="34" charset="-122"/>
              </a:rPr>
              <a:t>隐式正则化</a:t>
            </a:r>
          </a:p>
        </p:txBody>
      </p:sp>
      <p:sp>
        <p:nvSpPr>
          <p:cNvPr id="25" name="Rectangle 2">
            <a:extLst>
              <a:ext uri="{FF2B5EF4-FFF2-40B4-BE49-F238E27FC236}">
                <a16:creationId xmlns:a16="http://schemas.microsoft.com/office/drawing/2014/main" id="{6BF1EF1F-A8CC-4AC4-BB45-42FC364CAE44}"/>
              </a:ext>
            </a:extLst>
          </p:cNvPr>
          <p:cNvSpPr>
            <a:spLocks noChangeArrowheads="1"/>
          </p:cNvSpPr>
          <p:nvPr/>
        </p:nvSpPr>
        <p:spPr bwMode="auto">
          <a:xfrm>
            <a:off x="1465386" y="981364"/>
            <a:ext cx="54973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002060"/>
                </a:solidFill>
                <a:latin typeface="微软雅黑" panose="020B0503020204020204" pitchFamily="34" charset="-122"/>
                <a:ea typeface="微软雅黑" panose="020B0503020204020204" pitchFamily="34" charset="-122"/>
              </a:rPr>
              <a:t>正则化决定模型在何种问题可以泛化好</a:t>
            </a:r>
          </a:p>
        </p:txBody>
      </p:sp>
    </p:spTree>
    <p:extLst>
      <p:ext uri="{BB962C8B-B14F-4D97-AF65-F5344CB8AC3E}">
        <p14:creationId xmlns:p14="http://schemas.microsoft.com/office/powerpoint/2010/main" val="145999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Start from traditional generalization gap</a:t>
            </a:r>
            <a:endParaRPr lang="zh-CN" altLang="en-US" dirty="0"/>
          </a:p>
        </p:txBody>
      </p:sp>
      <p:pic>
        <p:nvPicPr>
          <p:cNvPr id="18" name="Picture 8" descr="var_bias_sample">
            <a:extLst>
              <a:ext uri="{FF2B5EF4-FFF2-40B4-BE49-F238E27FC236}">
                <a16:creationId xmlns:a16="http://schemas.microsoft.com/office/drawing/2014/main" id="{827D767B-254F-47A7-B67D-9A41F67C1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036" y="2474622"/>
            <a:ext cx="4267200" cy="279169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a:extLst>
              <a:ext uri="{FF2B5EF4-FFF2-40B4-BE49-F238E27FC236}">
                <a16:creationId xmlns:a16="http://schemas.microsoft.com/office/drawing/2014/main" id="{EECFDAEE-0E1F-4D74-B099-8F79C3097CF3}"/>
              </a:ext>
            </a:extLst>
          </p:cNvPr>
          <p:cNvCxnSpPr/>
          <p:nvPr/>
        </p:nvCxnSpPr>
        <p:spPr>
          <a:xfrm>
            <a:off x="10864641" y="3773860"/>
            <a:ext cx="0" cy="914400"/>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17C69F9-FA8C-401F-BDC6-3707EA5830ED}"/>
              </a:ext>
            </a:extLst>
          </p:cNvPr>
          <p:cNvSpPr txBox="1"/>
          <p:nvPr/>
        </p:nvSpPr>
        <p:spPr>
          <a:xfrm>
            <a:off x="8621149" y="1928399"/>
            <a:ext cx="275539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42C2D"/>
                </a:solidFill>
                <a:effectLst/>
                <a:uLnTx/>
                <a:uFillTx/>
                <a:latin typeface="Times New Roman" panose="02020603050405020304" pitchFamily="18" charset="0"/>
                <a:ea typeface="黑体"/>
                <a:cs typeface="+mn-cs"/>
              </a:rPr>
              <a:t>Generalization Gap</a:t>
            </a:r>
          </a:p>
        </p:txBody>
      </p:sp>
      <p:sp>
        <p:nvSpPr>
          <p:cNvPr id="3" name="文本框 2">
            <a:extLst>
              <a:ext uri="{FF2B5EF4-FFF2-40B4-BE49-F238E27FC236}">
                <a16:creationId xmlns:a16="http://schemas.microsoft.com/office/drawing/2014/main" id="{1A96E02E-EA2B-445C-A40A-635F29BC5220}"/>
              </a:ext>
            </a:extLst>
          </p:cNvPr>
          <p:cNvSpPr txBox="1"/>
          <p:nvPr/>
        </p:nvSpPr>
        <p:spPr>
          <a:xfrm>
            <a:off x="2868603" y="1018135"/>
            <a:ext cx="68658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C2D"/>
                </a:solidFill>
                <a:effectLst/>
                <a:uLnTx/>
                <a:uFillTx/>
                <a:latin typeface="Book Antiqua"/>
                <a:ea typeface="黑体"/>
                <a:cs typeface="+mn-cs"/>
              </a:rPr>
              <a:t>Large complexity </a:t>
            </a:r>
            <a:r>
              <a:rPr kumimoji="0" lang="en-US" sz="2400" b="1"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 Large generalization gap</a:t>
            </a:r>
            <a:endParaRPr kumimoji="0" lang="en-US" sz="2400" b="1" i="0" u="none" strike="noStrike" kern="1200" cap="none" spc="0" normalizeH="0" baseline="0" noProof="0" dirty="0">
              <a:ln>
                <a:noFill/>
              </a:ln>
              <a:solidFill>
                <a:srgbClr val="242C2D"/>
              </a:solidFill>
              <a:effectLst/>
              <a:uLnTx/>
              <a:uFillTx/>
              <a:latin typeface="Book Antiqua"/>
              <a:ea typeface="黑体"/>
              <a:cs typeface="+mn-cs"/>
            </a:endParaRPr>
          </a:p>
        </p:txBody>
      </p:sp>
      <p:pic>
        <p:nvPicPr>
          <p:cNvPr id="9" name="图片 8">
            <a:extLst>
              <a:ext uri="{FF2B5EF4-FFF2-40B4-BE49-F238E27FC236}">
                <a16:creationId xmlns:a16="http://schemas.microsoft.com/office/drawing/2014/main" id="{9639AD26-FD0B-49E4-AF30-3703605D2046}"/>
              </a:ext>
            </a:extLst>
          </p:cNvPr>
          <p:cNvPicPr>
            <a:picLocks noChangeAspect="1"/>
          </p:cNvPicPr>
          <p:nvPr/>
        </p:nvPicPr>
        <p:blipFill>
          <a:blip r:embed="rId3"/>
          <a:stretch>
            <a:fillRect/>
          </a:stretch>
        </p:blipFill>
        <p:spPr>
          <a:xfrm>
            <a:off x="326887" y="2328509"/>
            <a:ext cx="6905699" cy="2948047"/>
          </a:xfrm>
          <a:prstGeom prst="rect">
            <a:avLst/>
          </a:prstGeom>
        </p:spPr>
      </p:pic>
      <p:sp>
        <p:nvSpPr>
          <p:cNvPr id="4" name="标题 1">
            <a:extLst>
              <a:ext uri="{FF2B5EF4-FFF2-40B4-BE49-F238E27FC236}">
                <a16:creationId xmlns:a16="http://schemas.microsoft.com/office/drawing/2014/main" id="{E664D49B-DE43-7A0B-1FC7-7778B7988B56}"/>
              </a:ext>
            </a:extLst>
          </p:cNvPr>
          <p:cNvSpPr txBox="1">
            <a:spLocks/>
          </p:cNvSpPr>
          <p:nvPr/>
        </p:nvSpPr>
        <p:spPr>
          <a:xfrm>
            <a:off x="1509279" y="5276556"/>
            <a:ext cx="9867260"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Traditional wisdom: Too complex is trouble</a:t>
            </a:r>
            <a:endParaRPr lang="en-US" dirty="0">
              <a:solidFill>
                <a:schemeClr val="tx2"/>
              </a:solidFill>
            </a:endParaRPr>
          </a:p>
        </p:txBody>
      </p:sp>
    </p:spTree>
    <p:extLst>
      <p:ext uri="{BB962C8B-B14F-4D97-AF65-F5344CB8AC3E}">
        <p14:creationId xmlns:p14="http://schemas.microsoft.com/office/powerpoint/2010/main" val="3151564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D51A3BC7-E22A-461F-851C-9389DC35C5CC}"/>
              </a:ext>
            </a:extLst>
          </p:cNvPr>
          <p:cNvSpPr txBox="1">
            <a:spLocks/>
          </p:cNvSpPr>
          <p:nvPr/>
        </p:nvSpPr>
        <p:spPr>
          <a:xfrm>
            <a:off x="4130833" y="6017830"/>
            <a:ext cx="3987687" cy="648563"/>
          </a:xfrm>
          <a:prstGeom prst="rect">
            <a:avLst/>
          </a:prstGeom>
        </p:spPr>
        <p:txBody>
          <a:bodyPr vert="horz" lIns="91440" tIns="45720" rIns="91440" bIns="45720" rtlCol="0" anchor="ctr" anchorCtr="0">
            <a:noAutofit/>
          </a:bodyPr>
          <a:lstStyle>
            <a:lvl1pPr marL="381372" indent="-381372" algn="ctr" defTabSz="1219203" rtl="0" eaLnBrk="1" latinLnBrk="0" hangingPunct="1">
              <a:lnSpc>
                <a:spcPct val="120000"/>
              </a:lnSpc>
              <a:spcBef>
                <a:spcPts val="0"/>
              </a:spcBef>
              <a:spcAft>
                <a:spcPts val="635"/>
              </a:spcAft>
              <a:buSzPct val="80000"/>
              <a:buFontTx/>
              <a:buBlip>
                <a:blip r:embed="rId3"/>
              </a:buBlip>
              <a:defRPr lang="zh-CN" altLang="en-US" sz="2400" b="1" kern="1200" dirty="0">
                <a:solidFill>
                  <a:schemeClr val="bg1"/>
                </a:solidFill>
                <a:latin typeface="+mj-ea"/>
                <a:ea typeface="+mj-ea"/>
                <a:cs typeface="+mn-cs"/>
              </a:defRPr>
            </a:lvl1pPr>
            <a:lvl2pPr marL="914401" indent="-304800" algn="just" defTabSz="1219203"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ctr" defTabSz="1219203" rtl="0" eaLnBrk="1" fontAlgn="auto" latinLnBrk="0" hangingPunct="1">
              <a:lnSpc>
                <a:spcPct val="120000"/>
              </a:lnSpc>
              <a:spcBef>
                <a:spcPts val="0"/>
              </a:spcBef>
              <a:spcAft>
                <a:spcPts val="635"/>
              </a:spcAft>
              <a:buClrTx/>
              <a:buSzPct val="80000"/>
              <a:buFontTx/>
              <a:buNone/>
              <a:tabLst/>
              <a:defRPr/>
            </a:pPr>
            <a:endParaRPr kumimoji="0" lang="zh-CN" alt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0" y="4079800"/>
            <a:ext cx="12192000" cy="1980799"/>
          </a:xfrm>
          <a:prstGeom prst="rect">
            <a:avLst/>
          </a:prstGeom>
          <a:noFill/>
        </p:spPr>
        <p:txBody>
          <a:bodyPr wrap="square" rtlCol="0" anchor="ctr">
            <a:spAutoFit/>
          </a:bodyPr>
          <a:lstStyle/>
          <a:p>
            <a:pPr marL="0" marR="0" lvl="0" indent="0" algn="ctr" defTabSz="864017" rtl="0" eaLnBrk="1" fontAlgn="auto" latinLnBrk="0" hangingPunct="1">
              <a:lnSpc>
                <a:spcPct val="125000"/>
              </a:lnSpc>
              <a:spcBef>
                <a:spcPts val="0"/>
              </a:spcBef>
              <a:spcAft>
                <a:spcPts val="0"/>
              </a:spcAft>
              <a:buClrTx/>
              <a:buSzTx/>
              <a:buFontTx/>
              <a:buNone/>
              <a:tabLst/>
              <a:defRPr/>
            </a:pPr>
            <a:r>
              <a:rPr kumimoji="0" lang="zh-CN" altLang="en-US" sz="4000" b="0" i="0" u="none" strike="noStrike" kern="100" cap="none" spc="0" normalizeH="0" baseline="0" noProof="0" dirty="0">
                <a:ln>
                  <a:noFill/>
                </a:ln>
                <a:solidFill>
                  <a:srgbClr val="FFFFFF"/>
                </a:solidFill>
                <a:effectLst/>
                <a:uLnTx/>
                <a:uFillTx/>
                <a:latin typeface="Book Antiqua"/>
                <a:ea typeface="宋体" panose="02010600030101010101" pitchFamily="2" charset="-122"/>
                <a:cs typeface="Times New Roman" panose="02020603050405020304" pitchFamily="18" charset="0"/>
              </a:rPr>
              <a:t>现象驱动的理论研究</a:t>
            </a:r>
            <a:r>
              <a:rPr kumimoji="0" lang="en-US" altLang="zh-CN" sz="4000" b="0" i="0" u="none" strike="noStrike" kern="100" cap="none" spc="0" normalizeH="0" baseline="0" noProof="0" dirty="0">
                <a:ln>
                  <a:noFill/>
                </a:ln>
                <a:solidFill>
                  <a:srgbClr val="FFFFFF"/>
                </a:solidFill>
                <a:effectLst/>
                <a:uLnTx/>
                <a:uFillTx/>
                <a:latin typeface="Book Antiqua"/>
                <a:ea typeface="宋体" panose="02010600030101010101" pitchFamily="2" charset="-122"/>
                <a:cs typeface="Times New Roman" panose="02020603050405020304" pitchFamily="18" charset="0"/>
              </a:rPr>
              <a:t>—Artificial Neural Science</a:t>
            </a:r>
          </a:p>
          <a:p>
            <a:pPr marL="0" marR="0" lvl="0" indent="0" algn="ctr" defTabSz="864017" rtl="0" eaLnBrk="1" fontAlgn="auto" latinLnBrk="0" hangingPunct="1">
              <a:lnSpc>
                <a:spcPct val="125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许志钦</a:t>
            </a: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0" marR="0" lvl="0" indent="0" algn="ctr" defTabSz="864017" rtl="0" eaLnBrk="1" fontAlgn="auto" latinLnBrk="0" hangingPunct="1">
              <a:lnSpc>
                <a:spcPct val="125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Shanghai Jiao Tong University</a:t>
            </a:r>
          </a:p>
          <a:p>
            <a:pPr marL="0" marR="0" lvl="0" indent="0" algn="ctr" defTabSz="864017" rtl="0" eaLnBrk="1" fontAlgn="auto" latinLnBrk="0" hangingPunct="1">
              <a:lnSpc>
                <a:spcPct val="125000"/>
              </a:lnSpc>
              <a:spcBef>
                <a:spcPts val="0"/>
              </a:spcBef>
              <a:spcAft>
                <a:spcPts val="0"/>
              </a:spcAft>
              <a:buClrTx/>
              <a:buSzTx/>
              <a:buFontTx/>
              <a:buNone/>
              <a:tabLst/>
              <a:defRPr/>
            </a:pPr>
            <a:fld id="{54146F80-E46A-4A43-894B-876323D5B8E9}" type="datetime2">
              <a:rPr kumimoji="0" lang="en-US" altLang="zh-CN"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ctr" defTabSz="864017" rtl="0" eaLnBrk="1" fontAlgn="auto" latinLnBrk="0" hangingPunct="1">
                <a:lnSpc>
                  <a:spcPct val="125000"/>
                </a:lnSpc>
                <a:spcBef>
                  <a:spcPts val="0"/>
                </a:spcBef>
                <a:spcAft>
                  <a:spcPts val="0"/>
                </a:spcAft>
                <a:buClrTx/>
                <a:buSzTx/>
                <a:buFontTx/>
                <a:buNone/>
                <a:tabLst/>
                <a:defRPr/>
              </a:pPr>
              <a:t>Wednesday, March 6, 2024</a:t>
            </a:fld>
            <a:endPar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96452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DF1C3C9-36B3-5C4C-9404-EA8261C05DCD}"/>
              </a:ext>
            </a:extLst>
          </p:cNvPr>
          <p:cNvSpPr>
            <a:spLocks noGrp="1"/>
          </p:cNvSpPr>
          <p:nvPr>
            <p:ph type="title" idx="4294967295"/>
          </p:nvPr>
        </p:nvSpPr>
        <p:spPr>
          <a:xfrm>
            <a:off x="1308938" y="60317"/>
            <a:ext cx="8870950" cy="573088"/>
          </a:xfrm>
        </p:spPr>
        <p:txBody>
          <a:bodyPr>
            <a:normAutofit/>
          </a:bodyPr>
          <a:lstStyle/>
          <a:p>
            <a:pPr algn="ctr"/>
            <a:r>
              <a:rPr kumimoji="1" lang="zh-CN" altLang="en-US" dirty="0">
                <a:solidFill>
                  <a:schemeClr val="tx1"/>
                </a:solidFill>
                <a:latin typeface="微软雅黑" panose="020B0503020204020204" pitchFamily="34" charset="-122"/>
                <a:ea typeface="微软雅黑" panose="020B0503020204020204" pitchFamily="34" charset="-122"/>
              </a:rPr>
              <a:t>“平平无奇”的深度神经网络（</a:t>
            </a:r>
            <a:r>
              <a:rPr kumimoji="1" lang="en-US" altLang="zh-CN" dirty="0">
                <a:solidFill>
                  <a:schemeClr val="tx1"/>
                </a:solidFill>
                <a:latin typeface="微软雅黑" panose="020B0503020204020204" pitchFamily="34" charset="-122"/>
                <a:ea typeface="微软雅黑" panose="020B0503020204020204" pitchFamily="34" charset="-122"/>
              </a:rPr>
              <a:t>DNN</a:t>
            </a:r>
            <a:r>
              <a:rPr kumimoji="1" lang="zh-CN" altLang="en-US" dirty="0">
                <a:solidFill>
                  <a:schemeClr val="tx1"/>
                </a:solidFill>
                <a:latin typeface="微软雅黑" panose="020B0503020204020204" pitchFamily="34" charset="-122"/>
                <a:ea typeface="微软雅黑" panose="020B0503020204020204" pitchFamily="34" charset="-122"/>
              </a:rPr>
              <a:t>）</a:t>
            </a:r>
          </a:p>
        </p:txBody>
      </p:sp>
      <p:pic>
        <p:nvPicPr>
          <p:cNvPr id="1026" name="Picture 2" descr="What are Neural Networks? | IBM">
            <a:extLst>
              <a:ext uri="{FF2B5EF4-FFF2-40B4-BE49-F238E27FC236}">
                <a16:creationId xmlns:a16="http://schemas.microsoft.com/office/drawing/2014/main" id="{27789468-0691-C64F-8A7B-DB56B8A779DB}"/>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72384" y="1379505"/>
            <a:ext cx="5500688" cy="39068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64B42A7-C4A2-2545-8F64-A69C062CC941}"/>
              </a:ext>
            </a:extLst>
          </p:cNvPr>
          <p:cNvSpPr/>
          <p:nvPr/>
        </p:nvSpPr>
        <p:spPr>
          <a:xfrm>
            <a:off x="1717248" y="6348654"/>
            <a:ext cx="616183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Book Antiqua"/>
                <a:ea typeface="黑体"/>
                <a:cs typeface="+mn-cs"/>
              </a:rPr>
              <a:t>https://www.ibm.com/cloud/learn/neural-networks</a:t>
            </a:r>
          </a:p>
        </p:txBody>
      </p:sp>
      <p:pic>
        <p:nvPicPr>
          <p:cNvPr id="5" name="图片 4">
            <a:extLst>
              <a:ext uri="{FF2B5EF4-FFF2-40B4-BE49-F238E27FC236}">
                <a16:creationId xmlns:a16="http://schemas.microsoft.com/office/drawing/2014/main" id="{0E46679E-D4C8-2240-893A-A2F9F3D863E2}"/>
              </a:ext>
            </a:extLst>
          </p:cNvPr>
          <p:cNvPicPr>
            <a:picLocks noChangeAspect="1"/>
          </p:cNvPicPr>
          <p:nvPr/>
        </p:nvPicPr>
        <p:blipFill>
          <a:blip r:embed="rId3"/>
          <a:stretch>
            <a:fillRect/>
          </a:stretch>
        </p:blipFill>
        <p:spPr>
          <a:xfrm>
            <a:off x="5744413" y="3716923"/>
            <a:ext cx="3506296" cy="507109"/>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F5188EA-FEEF-2C43-AF7D-CA4DE1F84B70}"/>
                  </a:ext>
                </a:extLst>
              </p:cNvPr>
              <p:cNvSpPr txBox="1"/>
              <p:nvPr/>
            </p:nvSpPr>
            <p:spPr>
              <a:xfrm>
                <a:off x="6100970" y="1970807"/>
                <a:ext cx="2732601" cy="4895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ctrlPr>
                        </m:sSub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𝑓</m:t>
                          </m:r>
                        </m:e>
                        <m:sub>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𝜃</m:t>
                          </m:r>
                        </m:sub>
                      </m:sSub>
                      <m:d>
                        <m:d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ctrlPr>
                        </m:d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𝑥</m:t>
                          </m:r>
                        </m:e>
                      </m:d>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m:t>
                      </m:r>
                      <m:sSup>
                        <m:sSup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ctrlPr>
                        </m:sSup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ℝ</m:t>
                          </m:r>
                        </m:e>
                        <m:sup>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𝑑</m:t>
                          </m:r>
                        </m:sup>
                      </m:sSup>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m:t>
                      </m:r>
                      <m:sSup>
                        <m:sSup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ctrlPr>
                        </m:sSup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ℝ</m:t>
                          </m:r>
                        </m:e>
                        <m:sup>
                          <m:sSup>
                            <m:sSup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ctrlPr>
                            </m:sSup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𝑑</m:t>
                              </m:r>
                            </m:e>
                            <m:sup>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m:t>
                              </m:r>
                            </m:sup>
                          </m:sSup>
                        </m:sup>
                      </m:sSup>
                    </m:oMath>
                  </m:oMathPara>
                </a14:m>
                <a:endParaRPr kumimoji="1"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8" name="文本框 7">
                <a:extLst>
                  <a:ext uri="{FF2B5EF4-FFF2-40B4-BE49-F238E27FC236}">
                    <a16:creationId xmlns:a16="http://schemas.microsoft.com/office/drawing/2014/main" id="{6F5188EA-FEEF-2C43-AF7D-CA4DE1F84B70}"/>
                  </a:ext>
                </a:extLst>
              </p:cNvPr>
              <p:cNvSpPr txBox="1">
                <a:spLocks noRot="1" noChangeAspect="1" noMove="1" noResize="1" noEditPoints="1" noAdjustHandles="1" noChangeArrowheads="1" noChangeShapeType="1" noTextEdit="1"/>
              </p:cNvSpPr>
              <p:nvPr/>
            </p:nvSpPr>
            <p:spPr>
              <a:xfrm>
                <a:off x="6100970" y="1970807"/>
                <a:ext cx="2732601" cy="489558"/>
              </a:xfrm>
              <a:prstGeom prst="rect">
                <a:avLst/>
              </a:prstGeom>
              <a:blipFill>
                <a:blip r:embed="rId4"/>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2181A3D5-BCDE-1D4C-B119-A1EA6182B8C7}"/>
              </a:ext>
            </a:extLst>
          </p:cNvPr>
          <p:cNvGrpSpPr/>
          <p:nvPr/>
        </p:nvGrpSpPr>
        <p:grpSpPr>
          <a:xfrm>
            <a:off x="5906676" y="2950451"/>
            <a:ext cx="3190645" cy="574183"/>
            <a:chOff x="5521423" y="3002978"/>
            <a:chExt cx="3419573" cy="571500"/>
          </a:xfrm>
        </p:grpSpPr>
        <p:pic>
          <p:nvPicPr>
            <p:cNvPr id="10" name="图片 9">
              <a:extLst>
                <a:ext uri="{FF2B5EF4-FFF2-40B4-BE49-F238E27FC236}">
                  <a16:creationId xmlns:a16="http://schemas.microsoft.com/office/drawing/2014/main" id="{E8B0E931-5665-914A-BFA3-55FE39BB727A}"/>
                </a:ext>
              </a:extLst>
            </p:cNvPr>
            <p:cNvPicPr>
              <a:picLocks noChangeAspect="1"/>
            </p:cNvPicPr>
            <p:nvPr/>
          </p:nvPicPr>
          <p:blipFill>
            <a:blip r:embed="rId5"/>
            <a:stretch>
              <a:fillRect/>
            </a:stretch>
          </p:blipFill>
          <p:spPr>
            <a:xfrm>
              <a:off x="6096196" y="3002978"/>
              <a:ext cx="2844800" cy="571500"/>
            </a:xfrm>
            <a:prstGeom prst="rect">
              <a:avLst/>
            </a:prstGeom>
          </p:spPr>
        </p:pic>
        <p:pic>
          <p:nvPicPr>
            <p:cNvPr id="11" name="图片 10">
              <a:extLst>
                <a:ext uri="{FF2B5EF4-FFF2-40B4-BE49-F238E27FC236}">
                  <a16:creationId xmlns:a16="http://schemas.microsoft.com/office/drawing/2014/main" id="{030A3634-7160-004F-A0FE-F6086421A4F6}"/>
                </a:ext>
              </a:extLst>
            </p:cNvPr>
            <p:cNvPicPr>
              <a:picLocks noChangeAspect="1"/>
            </p:cNvPicPr>
            <p:nvPr/>
          </p:nvPicPr>
          <p:blipFill>
            <a:blip r:embed="rId6"/>
            <a:stretch>
              <a:fillRect/>
            </a:stretch>
          </p:blipFill>
          <p:spPr>
            <a:xfrm>
              <a:off x="5521423" y="3110374"/>
              <a:ext cx="584200" cy="330200"/>
            </a:xfrm>
            <a:prstGeom prst="rect">
              <a:avLst/>
            </a:prstGeom>
          </p:spPr>
        </p:pic>
      </p:grpSp>
      <p:pic>
        <p:nvPicPr>
          <p:cNvPr id="14" name="图片 13">
            <a:extLst>
              <a:ext uri="{FF2B5EF4-FFF2-40B4-BE49-F238E27FC236}">
                <a16:creationId xmlns:a16="http://schemas.microsoft.com/office/drawing/2014/main" id="{DB00B151-C08C-4246-B1CC-C1B8A756774F}"/>
              </a:ext>
            </a:extLst>
          </p:cNvPr>
          <p:cNvPicPr>
            <a:picLocks noChangeAspect="1"/>
          </p:cNvPicPr>
          <p:nvPr/>
        </p:nvPicPr>
        <p:blipFill>
          <a:blip r:embed="rId7"/>
          <a:stretch>
            <a:fillRect/>
          </a:stretch>
        </p:blipFill>
        <p:spPr>
          <a:xfrm>
            <a:off x="6451765" y="4386848"/>
            <a:ext cx="1823628" cy="385114"/>
          </a:xfrm>
          <a:prstGeom prst="rect">
            <a:avLst/>
          </a:prstGeom>
        </p:spPr>
      </p:pic>
      <p:pic>
        <p:nvPicPr>
          <p:cNvPr id="2050" name="Picture 2" descr="https://gimg2.baidu.com/image_search/src=http%3A%2F%2Fc-ssl.duitang.com%2Fuploads%2Fitem%2F201708%2F11%2F20170811232330_L4vMt.jpeg&amp;refer=http%3A%2F%2Fc-ssl.duitang.com&amp;app=2002&amp;size=f9999,10000&amp;q=a80&amp;n=0&amp;g=0n&amp;fmt=auto?sec=1690938810&amp;t=9e24b7a76af34e76ef3efa2287d5e8b7">
            <a:extLst>
              <a:ext uri="{FF2B5EF4-FFF2-40B4-BE49-F238E27FC236}">
                <a16:creationId xmlns:a16="http://schemas.microsoft.com/office/drawing/2014/main" id="{FCC841BD-B0EE-48F1-A03D-4E7130166C8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88672" y="4070165"/>
            <a:ext cx="2663118" cy="27275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B3F5082-A025-4118-8EE1-C0B0E9332558}"/>
                  </a:ext>
                </a:extLst>
              </p:cNvPr>
              <p:cNvSpPr txBox="1"/>
              <p:nvPr/>
            </p:nvSpPr>
            <p:spPr>
              <a:xfrm>
                <a:off x="9633615" y="1597365"/>
                <a:ext cx="2308922"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FF"/>
                    </a:solidFill>
                    <a:effectLst/>
                    <a:uLnTx/>
                    <a:uFillTx/>
                    <a:latin typeface="Book Antiqua"/>
                    <a:ea typeface="黑体"/>
                    <a:cs typeface="+mn-cs"/>
                  </a:rPr>
                  <a:t>It powers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FF"/>
                    </a:solidFill>
                    <a:effectLst/>
                    <a:uLnTx/>
                    <a:uFillTx/>
                    <a:latin typeface="Book Antiqua"/>
                    <a:ea typeface="黑体"/>
                    <a:cs typeface="+mn-cs"/>
                  </a:rPr>
                  <a:t>AlphaGo, </a:t>
                </a:r>
                <a:r>
                  <a:rPr kumimoji="0" lang="en-US" altLang="zh-CN" sz="2800" b="1" i="0" u="none" strike="noStrike" kern="1200" cap="none" spc="0" normalizeH="0" baseline="0" noProof="0" dirty="0" err="1">
                    <a:ln>
                      <a:noFill/>
                    </a:ln>
                    <a:solidFill>
                      <a:srgbClr val="0000FF"/>
                    </a:solidFill>
                    <a:effectLst/>
                    <a:uLnTx/>
                    <a:uFillTx/>
                    <a:latin typeface="Book Antiqua"/>
                    <a:ea typeface="黑体"/>
                    <a:cs typeface="+mn-cs"/>
                  </a:rPr>
                  <a:t>AlphaFold</a:t>
                </a:r>
                <a:r>
                  <a:rPr kumimoji="0" lang="en-US" altLang="zh-CN" sz="2800" b="1" i="0" u="none" strike="noStrike" kern="1200" cap="none" spc="0" normalizeH="0" baseline="0" noProof="0" dirty="0">
                    <a:ln>
                      <a:noFill/>
                    </a:ln>
                    <a:solidFill>
                      <a:srgbClr val="0000FF"/>
                    </a:solidFill>
                    <a:effectLst/>
                    <a:uLnTx/>
                    <a:uFillTx/>
                    <a:latin typeface="Book Antiqua"/>
                    <a:ea typeface="黑体"/>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FF"/>
                    </a:solidFill>
                    <a:effectLst/>
                    <a:uLnTx/>
                    <a:uFillTx/>
                    <a:latin typeface="Book Antiqua"/>
                    <a:ea typeface="黑体"/>
                    <a:cs typeface="+mn-cs"/>
                  </a:rPr>
                  <a:t>GPT4,</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smtClean="0">
                          <a:ln>
                            <a:noFill/>
                          </a:ln>
                          <a:solidFill>
                            <a:srgbClr val="0000FF"/>
                          </a:solidFill>
                          <a:effectLst/>
                          <a:uLnTx/>
                          <a:uFillTx/>
                          <a:latin typeface="Cambria Math" panose="02040503050406030204" pitchFamily="18" charset="0"/>
                          <a:cs typeface="+mn-cs"/>
                        </a:rPr>
                        <m:t>⋯</m:t>
                      </m:r>
                    </m:oMath>
                  </m:oMathPara>
                </a14:m>
                <a:endParaRPr kumimoji="0" lang="zh-CN" altLang="en-US" sz="2800" b="1"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2" name="文本框 1">
                <a:extLst>
                  <a:ext uri="{FF2B5EF4-FFF2-40B4-BE49-F238E27FC236}">
                    <a16:creationId xmlns:a16="http://schemas.microsoft.com/office/drawing/2014/main" id="{6B3F5082-A025-4118-8EE1-C0B0E9332558}"/>
                  </a:ext>
                </a:extLst>
              </p:cNvPr>
              <p:cNvSpPr txBox="1">
                <a:spLocks noRot="1" noChangeAspect="1" noMove="1" noResize="1" noEditPoints="1" noAdjustHandles="1" noChangeArrowheads="1" noChangeShapeType="1" noTextEdit="1"/>
              </p:cNvSpPr>
              <p:nvPr/>
            </p:nvSpPr>
            <p:spPr>
              <a:xfrm>
                <a:off x="9633615" y="1597365"/>
                <a:ext cx="2308922" cy="2246769"/>
              </a:xfrm>
              <a:prstGeom prst="rect">
                <a:avLst/>
              </a:prstGeom>
              <a:blipFill>
                <a:blip r:embed="rId9"/>
                <a:stretch>
                  <a:fillRect t="-29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816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FB4FC-D557-8675-7E40-3CBAFC060414}"/>
              </a:ext>
            </a:extLst>
          </p:cNvPr>
          <p:cNvSpPr>
            <a:spLocks noGrp="1"/>
          </p:cNvSpPr>
          <p:nvPr>
            <p:ph type="title"/>
          </p:nvPr>
        </p:nvSpPr>
        <p:spPr/>
        <p:txBody>
          <a:bodyPr/>
          <a:lstStyle/>
          <a:p>
            <a:r>
              <a:rPr lang="zh-CN" altLang="en-US" dirty="0"/>
              <a:t>神经网络越来越大</a:t>
            </a:r>
            <a:endParaRPr lang="en-US" altLang="zh-CN" dirty="0"/>
          </a:p>
        </p:txBody>
      </p:sp>
      <p:pic>
        <p:nvPicPr>
          <p:cNvPr id="3" name="图片 2">
            <a:extLst>
              <a:ext uri="{FF2B5EF4-FFF2-40B4-BE49-F238E27FC236}">
                <a16:creationId xmlns:a16="http://schemas.microsoft.com/office/drawing/2014/main" id="{0F58DF00-9951-AEC1-8188-4CC5B1E5F2BA}"/>
              </a:ext>
            </a:extLst>
          </p:cNvPr>
          <p:cNvPicPr>
            <a:picLocks noChangeAspect="1"/>
          </p:cNvPicPr>
          <p:nvPr/>
        </p:nvPicPr>
        <p:blipFill>
          <a:blip r:embed="rId2"/>
          <a:stretch>
            <a:fillRect/>
          </a:stretch>
        </p:blipFill>
        <p:spPr>
          <a:xfrm>
            <a:off x="4752320" y="960783"/>
            <a:ext cx="7313785" cy="4592377"/>
          </a:xfrm>
          <a:prstGeom prst="rect">
            <a:avLst/>
          </a:prstGeom>
        </p:spPr>
      </p:pic>
      <p:sp>
        <p:nvSpPr>
          <p:cNvPr id="7" name="文本框 6">
            <a:extLst>
              <a:ext uri="{FF2B5EF4-FFF2-40B4-BE49-F238E27FC236}">
                <a16:creationId xmlns:a16="http://schemas.microsoft.com/office/drawing/2014/main" id="{8E7FC7E8-2215-B418-4313-ABC272FD6B41}"/>
              </a:ext>
            </a:extLst>
          </p:cNvPr>
          <p:cNvSpPr txBox="1"/>
          <p:nvPr/>
        </p:nvSpPr>
        <p:spPr>
          <a:xfrm>
            <a:off x="5595488" y="5553160"/>
            <a:ext cx="635134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42C2D"/>
                </a:solidFill>
                <a:effectLst/>
                <a:uLnTx/>
                <a:uFillTx/>
                <a:latin typeface="Book Antiqua"/>
                <a:ea typeface="黑体"/>
                <a:cs typeface="+mn-cs"/>
              </a:rPr>
              <a:t>Guillaume Hocquet. Class Incremental Continual Learning in Deep Neural Networks. Université Paris-Saclay, 2021</a:t>
            </a:r>
          </a:p>
        </p:txBody>
      </p:sp>
      <p:pic>
        <p:nvPicPr>
          <p:cNvPr id="8" name="图片 7">
            <a:extLst>
              <a:ext uri="{FF2B5EF4-FFF2-40B4-BE49-F238E27FC236}">
                <a16:creationId xmlns:a16="http://schemas.microsoft.com/office/drawing/2014/main" id="{55C7E8EB-F930-BD5C-7C5E-D59EA380C9A3}"/>
              </a:ext>
            </a:extLst>
          </p:cNvPr>
          <p:cNvPicPr>
            <a:picLocks noChangeAspect="1"/>
          </p:cNvPicPr>
          <p:nvPr/>
        </p:nvPicPr>
        <p:blipFill>
          <a:blip r:embed="rId3"/>
          <a:stretch>
            <a:fillRect/>
          </a:stretch>
        </p:blipFill>
        <p:spPr>
          <a:xfrm>
            <a:off x="484320" y="1010431"/>
            <a:ext cx="3662669" cy="4576890"/>
          </a:xfrm>
          <a:prstGeom prst="rect">
            <a:avLst/>
          </a:prstGeom>
        </p:spPr>
      </p:pic>
      <p:sp>
        <p:nvSpPr>
          <p:cNvPr id="9" name="文本框 8">
            <a:extLst>
              <a:ext uri="{FF2B5EF4-FFF2-40B4-BE49-F238E27FC236}">
                <a16:creationId xmlns:a16="http://schemas.microsoft.com/office/drawing/2014/main" id="{E72ED929-EA6A-FDCC-7E17-FE6B90991C4F}"/>
              </a:ext>
            </a:extLst>
          </p:cNvPr>
          <p:cNvSpPr txBox="1"/>
          <p:nvPr/>
        </p:nvSpPr>
        <p:spPr>
          <a:xfrm>
            <a:off x="975808" y="5737826"/>
            <a:ext cx="30317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rgbClr val="242C2D"/>
                </a:solidFill>
                <a:effectLst/>
                <a:uLnTx/>
                <a:uFillTx/>
                <a:latin typeface="Book Antiqua"/>
                <a:ea typeface="黑体"/>
                <a:cs typeface="+mn-cs"/>
              </a:rPr>
              <a:t>Suzana</a:t>
            </a:r>
            <a:r>
              <a:rPr kumimoji="0" lang="en-US" altLang="zh-CN" sz="1200" b="0" i="0" u="none" strike="noStrike" kern="1200" cap="none" spc="0" normalizeH="0" baseline="0" noProof="0" dirty="0">
                <a:ln>
                  <a:noFill/>
                </a:ln>
                <a:solidFill>
                  <a:srgbClr val="242C2D"/>
                </a:solidFill>
                <a:effectLst/>
                <a:uLnTx/>
                <a:uFillTx/>
                <a:latin typeface="Book Antiqua"/>
                <a:ea typeface="黑体"/>
                <a:cs typeface="+mn-cs"/>
              </a:rPr>
              <a:t> </a:t>
            </a:r>
            <a:r>
              <a:rPr kumimoji="0" lang="en-US" altLang="zh-CN" sz="1200" b="0" i="0" u="none" strike="noStrike" kern="1200" cap="none" spc="0" normalizeH="0" baseline="0" noProof="0" dirty="0" err="1">
                <a:ln>
                  <a:noFill/>
                </a:ln>
                <a:solidFill>
                  <a:srgbClr val="242C2D"/>
                </a:solidFill>
                <a:effectLst/>
                <a:uLnTx/>
                <a:uFillTx/>
                <a:latin typeface="Book Antiqua"/>
                <a:ea typeface="黑体"/>
                <a:cs typeface="+mn-cs"/>
              </a:rPr>
              <a:t>Herculano-Houzel</a:t>
            </a:r>
            <a:r>
              <a:rPr kumimoji="0" lang="en-US" altLang="zh-CN" sz="1200" b="0" i="0" u="none" strike="noStrike" kern="1200" cap="none" spc="0" normalizeH="0" baseline="0" noProof="0" dirty="0">
                <a:ln>
                  <a:noFill/>
                </a:ln>
                <a:solidFill>
                  <a:srgbClr val="242C2D"/>
                </a:solidFill>
                <a:effectLst/>
                <a:uLnTx/>
                <a:uFillTx/>
                <a:latin typeface="Book Antiqua"/>
                <a:ea typeface="黑体"/>
                <a:cs typeface="+mn-cs"/>
              </a:rPr>
              <a:t>, 2009</a:t>
            </a:r>
            <a:endParaRPr kumimoji="0" lang="zh-CN" altLang="en-US" sz="1200" b="0"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725287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FB4FC-D557-8675-7E40-3CBAFC060414}"/>
              </a:ext>
            </a:extLst>
          </p:cNvPr>
          <p:cNvSpPr>
            <a:spLocks noGrp="1"/>
          </p:cNvSpPr>
          <p:nvPr>
            <p:ph type="title"/>
          </p:nvPr>
        </p:nvSpPr>
        <p:spPr/>
        <p:txBody>
          <a:bodyPr/>
          <a:lstStyle/>
          <a:p>
            <a:r>
              <a:rPr lang="zh-CN" altLang="en-US" dirty="0"/>
              <a:t>为什么要发展理论</a:t>
            </a:r>
            <a:endParaRPr lang="en-US" altLang="zh-CN" dirty="0"/>
          </a:p>
        </p:txBody>
      </p:sp>
      <p:sp>
        <p:nvSpPr>
          <p:cNvPr id="5" name="内容占位符 4">
            <a:extLst>
              <a:ext uri="{FF2B5EF4-FFF2-40B4-BE49-F238E27FC236}">
                <a16:creationId xmlns:a16="http://schemas.microsoft.com/office/drawing/2014/main" id="{1DEAA81C-2326-B9F1-DDAD-17422A9608C0}"/>
              </a:ext>
            </a:extLst>
          </p:cNvPr>
          <p:cNvSpPr>
            <a:spLocks noGrp="1"/>
          </p:cNvSpPr>
          <p:nvPr>
            <p:ph idx="1"/>
          </p:nvPr>
        </p:nvSpPr>
        <p:spPr/>
        <p:txBody>
          <a:bodyPr>
            <a:normAutofit/>
          </a:bodyPr>
          <a:lstStyle/>
          <a:p>
            <a:r>
              <a:rPr lang="zh-CN" altLang="en-US" dirty="0"/>
              <a:t>热力学第一定律：能量守恒</a:t>
            </a:r>
            <a:endParaRPr lang="en-US" altLang="zh-CN" dirty="0"/>
          </a:p>
          <a:p>
            <a:pPr lvl="1"/>
            <a:r>
              <a:rPr lang="zh-CN" altLang="en-US" dirty="0"/>
              <a:t>第一类永动机不可能，避免浪费精力</a:t>
            </a:r>
            <a:endParaRPr lang="en-US" altLang="zh-CN" dirty="0"/>
          </a:p>
          <a:p>
            <a:r>
              <a:rPr lang="zh-CN" altLang="en-US" dirty="0"/>
              <a:t>热力学第二定律：不可能从单一热源吸收能量，使之完全变为有用功而不产生其他影响。</a:t>
            </a:r>
            <a:endParaRPr lang="en-US" altLang="zh-CN" dirty="0"/>
          </a:p>
          <a:p>
            <a:pPr lvl="1"/>
            <a:r>
              <a:rPr lang="zh-CN" altLang="en-US" dirty="0"/>
              <a:t>第二类永动机不可能，避免浪费精力</a:t>
            </a:r>
            <a:endParaRPr lang="en-US" altLang="zh-CN" dirty="0"/>
          </a:p>
          <a:p>
            <a:r>
              <a:rPr lang="zh-CN" altLang="en-US" dirty="0"/>
              <a:t>化学</a:t>
            </a:r>
            <a:endParaRPr lang="en-US" altLang="zh-CN" dirty="0"/>
          </a:p>
          <a:p>
            <a:pPr lvl="1"/>
            <a:r>
              <a:rPr lang="zh-CN" altLang="en-US" dirty="0"/>
              <a:t>炼金术，把铜炼成金不可能，避免浪费精力</a:t>
            </a:r>
            <a:endParaRPr lang="en-US" altLang="zh-CN" dirty="0"/>
          </a:p>
          <a:p>
            <a:pPr lvl="1"/>
            <a:r>
              <a:rPr lang="zh-CN" altLang="en-US" dirty="0"/>
              <a:t>把木碳变成钻石 （高温高压）是可能的</a:t>
            </a:r>
            <a:endParaRPr lang="en-US" altLang="zh-CN" dirty="0"/>
          </a:p>
          <a:p>
            <a:r>
              <a:rPr lang="zh-CN" altLang="en-US" dirty="0"/>
              <a:t>理解</a:t>
            </a:r>
            <a:r>
              <a:rPr lang="en-US" altLang="zh-CN" dirty="0"/>
              <a:t>DNN</a:t>
            </a:r>
            <a:r>
              <a:rPr lang="zh-CN" altLang="en-US" dirty="0"/>
              <a:t>擅长什么和什么是困难的</a:t>
            </a:r>
            <a:endParaRPr lang="en-US" altLang="zh-CN" dirty="0"/>
          </a:p>
          <a:p>
            <a:pPr lvl="1"/>
            <a:r>
              <a:rPr lang="zh-CN" altLang="en-US" dirty="0"/>
              <a:t>例子：高频是困难的</a:t>
            </a:r>
            <a:endParaRPr lang="en-US" altLang="zh-CN" dirty="0"/>
          </a:p>
          <a:p>
            <a:pPr lvl="1"/>
            <a:r>
              <a:rPr lang="zh-CN" altLang="en-US" dirty="0"/>
              <a:t>问题：涌现是否一定要大模型、大数据 </a:t>
            </a:r>
            <a:endParaRPr lang="en-US" altLang="zh-CN" dirty="0"/>
          </a:p>
        </p:txBody>
      </p:sp>
    </p:spTree>
    <p:extLst>
      <p:ext uri="{BB962C8B-B14F-4D97-AF65-F5344CB8AC3E}">
        <p14:creationId xmlns:p14="http://schemas.microsoft.com/office/powerpoint/2010/main" val="3622413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2DB9A2BE-FE48-4047-811E-1D908E00766E}"/>
              </a:ext>
            </a:extLst>
          </p:cNvPr>
          <p:cNvSpPr txBox="1">
            <a:spLocks/>
          </p:cNvSpPr>
          <p:nvPr/>
        </p:nvSpPr>
        <p:spPr>
          <a:xfrm>
            <a:off x="2018397" y="-45081"/>
            <a:ext cx="7772400" cy="92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rPr>
              <a:t>DNN</a:t>
            </a:r>
            <a:r>
              <a:rPr kumimoji="0" lang="zh-CN" altLang="en-US" sz="36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rPr>
              <a:t>理论研究现状</a:t>
            </a:r>
            <a:endParaRPr kumimoji="0" lang="en-US" altLang="zh-CN" sz="36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endParaRPr>
          </a:p>
        </p:txBody>
      </p:sp>
      <p:sp>
        <p:nvSpPr>
          <p:cNvPr id="2" name="矩形 1">
            <a:extLst>
              <a:ext uri="{FF2B5EF4-FFF2-40B4-BE49-F238E27FC236}">
                <a16:creationId xmlns:a16="http://schemas.microsoft.com/office/drawing/2014/main" id="{63B50889-2A29-403D-B7C7-F0B29053FF2F}"/>
              </a:ext>
            </a:extLst>
          </p:cNvPr>
          <p:cNvSpPr/>
          <p:nvPr/>
        </p:nvSpPr>
        <p:spPr>
          <a:xfrm>
            <a:off x="384726" y="6418920"/>
            <a:ext cx="45416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B61616"/>
                </a:solidFill>
                <a:effectLst/>
                <a:uLnTx/>
                <a:uFillTx/>
                <a:latin typeface="Book Antiqua"/>
                <a:ea typeface="黑体"/>
                <a:cs typeface="+mn-cs"/>
              </a:rPr>
              <a:t>https://www.sloww.co/blind-men-elephant/</a:t>
            </a:r>
          </a:p>
        </p:txBody>
      </p:sp>
      <p:pic>
        <p:nvPicPr>
          <p:cNvPr id="3" name="Picture 2" descr="The Blind Men and The Elephant: A Short Story about Perspective | Sloww">
            <a:extLst>
              <a:ext uri="{FF2B5EF4-FFF2-40B4-BE49-F238E27FC236}">
                <a16:creationId xmlns:a16="http://schemas.microsoft.com/office/drawing/2014/main" id="{47C9026E-0DDB-4317-A772-B4890E4BB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72" y="1044841"/>
            <a:ext cx="5853125" cy="507537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197E6AD-C352-4F72-AA20-114EF7705EA2}"/>
              </a:ext>
            </a:extLst>
          </p:cNvPr>
          <p:cNvSpPr txBox="1"/>
          <p:nvPr/>
        </p:nvSpPr>
        <p:spPr>
          <a:xfrm>
            <a:off x="6287403" y="1686453"/>
            <a:ext cx="5853125"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Generalization at overparameterization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Frequency Principle (spectral bias)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Condensation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Lazy training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Double descent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Edge of stability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Lottery ticket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a:t>
            </a:r>
          </a:p>
        </p:txBody>
      </p:sp>
      <p:sp>
        <p:nvSpPr>
          <p:cNvPr id="5" name="文本框 4">
            <a:extLst>
              <a:ext uri="{FF2B5EF4-FFF2-40B4-BE49-F238E27FC236}">
                <a16:creationId xmlns:a16="http://schemas.microsoft.com/office/drawing/2014/main" id="{061A06E4-8D08-4B96-A4F5-03210927CC72}"/>
              </a:ext>
            </a:extLst>
          </p:cNvPr>
          <p:cNvSpPr txBox="1"/>
          <p:nvPr/>
        </p:nvSpPr>
        <p:spPr>
          <a:xfrm>
            <a:off x="4490224" y="5397131"/>
            <a:ext cx="760768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242C2D"/>
                </a:solidFill>
                <a:effectLst/>
                <a:uLnTx/>
                <a:uFillTx/>
                <a:latin typeface="Book Antiqua"/>
                <a:ea typeface="黑体"/>
                <a:cs typeface="+mn-cs"/>
              </a:rPr>
              <a:t>如果我们是盲人，我们该怎么“摸象”？</a:t>
            </a:r>
          </a:p>
        </p:txBody>
      </p:sp>
    </p:spTree>
    <p:extLst>
      <p:ext uri="{BB962C8B-B14F-4D97-AF65-F5344CB8AC3E}">
        <p14:creationId xmlns:p14="http://schemas.microsoft.com/office/powerpoint/2010/main" val="248126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2DB9A2BE-FE48-4047-811E-1D908E00766E}"/>
              </a:ext>
            </a:extLst>
          </p:cNvPr>
          <p:cNvSpPr txBox="1">
            <a:spLocks/>
          </p:cNvSpPr>
          <p:nvPr/>
        </p:nvSpPr>
        <p:spPr>
          <a:xfrm>
            <a:off x="2018397" y="-46926"/>
            <a:ext cx="7772400" cy="92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rPr>
              <a:t>正确的摸象姿势</a:t>
            </a:r>
            <a:endParaRPr kumimoji="0" lang="en-US" altLang="zh-CN" sz="36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endParaRPr>
          </a:p>
        </p:txBody>
      </p:sp>
      <p:sp>
        <p:nvSpPr>
          <p:cNvPr id="2" name="矩形 1">
            <a:extLst>
              <a:ext uri="{FF2B5EF4-FFF2-40B4-BE49-F238E27FC236}">
                <a16:creationId xmlns:a16="http://schemas.microsoft.com/office/drawing/2014/main" id="{63B50889-2A29-403D-B7C7-F0B29053FF2F}"/>
              </a:ext>
            </a:extLst>
          </p:cNvPr>
          <p:cNvSpPr/>
          <p:nvPr/>
        </p:nvSpPr>
        <p:spPr>
          <a:xfrm>
            <a:off x="384726" y="6418920"/>
            <a:ext cx="45416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B61616"/>
                </a:solidFill>
                <a:effectLst/>
                <a:uLnTx/>
                <a:uFillTx/>
                <a:latin typeface="Book Antiqua"/>
                <a:ea typeface="黑体"/>
                <a:cs typeface="+mn-cs"/>
              </a:rPr>
              <a:t>https://www.sloww.co/blind-men-elephant/</a:t>
            </a:r>
          </a:p>
        </p:txBody>
      </p:sp>
      <p:pic>
        <p:nvPicPr>
          <p:cNvPr id="3" name="Picture 2" descr="The Blind Men and The Elephant: A Short Story about Perspective | Sloww">
            <a:extLst>
              <a:ext uri="{FF2B5EF4-FFF2-40B4-BE49-F238E27FC236}">
                <a16:creationId xmlns:a16="http://schemas.microsoft.com/office/drawing/2014/main" id="{47C9026E-0DDB-4317-A772-B4890E4BB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72" y="1044841"/>
            <a:ext cx="5853125" cy="507537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078A243-E9F5-4849-8ECB-1CAC33920756}"/>
              </a:ext>
            </a:extLst>
          </p:cNvPr>
          <p:cNvSpPr txBox="1"/>
          <p:nvPr/>
        </p:nvSpPr>
        <p:spPr>
          <a:xfrm>
            <a:off x="6193310" y="1404172"/>
            <a:ext cx="585312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242C2D"/>
                </a:solidFill>
                <a:effectLst/>
                <a:uLnTx/>
                <a:uFillTx/>
                <a:latin typeface="Book Antiqua"/>
                <a:ea typeface="黑体"/>
                <a:cs typeface="+mn-cs"/>
              </a:rPr>
              <a:t>抵制：</a:t>
            </a:r>
            <a:endParaRPr kumimoji="0" lang="en-US" altLang="zh-CN" sz="2800" b="1" i="0" u="none" strike="noStrike" kern="1200" cap="none" spc="0" normalizeH="0" baseline="0" noProof="0" dirty="0">
              <a:ln>
                <a:noFill/>
              </a:ln>
              <a:solidFill>
                <a:srgbClr val="242C2D"/>
              </a:solidFill>
              <a:effectLst/>
              <a:uLnTx/>
              <a:uFillTx/>
              <a:latin typeface="Book Antiqua"/>
              <a:ea typeface="黑体"/>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242C2D"/>
                </a:solidFill>
                <a:effectLst/>
                <a:uLnTx/>
                <a:uFillTx/>
                <a:latin typeface="Book Antiqua"/>
                <a:ea typeface="黑体"/>
                <a:cs typeface="+mn-cs"/>
              </a:rPr>
              <a:t>对局部认识的夸大</a:t>
            </a:r>
            <a:endParaRPr kumimoji="0" lang="en-US" altLang="zh-CN" sz="2800" b="0" i="0" u="none" strike="noStrike" kern="1200" cap="none" spc="0" normalizeH="0" baseline="0" noProof="0" dirty="0">
              <a:ln>
                <a:noFill/>
              </a:ln>
              <a:solidFill>
                <a:srgbClr val="242C2D"/>
              </a:solidFill>
              <a:effectLst/>
              <a:uLnTx/>
              <a:uFillTx/>
              <a:latin typeface="Book Antiqua"/>
              <a:ea typeface="黑体"/>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242C2D"/>
                </a:solidFill>
                <a:effectLst/>
                <a:uLnTx/>
                <a:uFillTx/>
                <a:latin typeface="Book Antiqua"/>
                <a:ea typeface="黑体"/>
                <a:cs typeface="+mn-cs"/>
              </a:rPr>
              <a:t>不关心现象细节的理论</a:t>
            </a:r>
            <a:endParaRPr kumimoji="0" lang="en-US" altLang="zh-CN" sz="2800" b="0" i="0" u="none" strike="noStrike" kern="1200" cap="none" spc="0" normalizeH="0" baseline="0" noProof="0" dirty="0">
              <a:ln>
                <a:noFill/>
              </a:ln>
              <a:solidFill>
                <a:srgbClr val="242C2D"/>
              </a:solidFill>
              <a:effectLst/>
              <a:uLnTx/>
              <a:uFillTx/>
              <a:latin typeface="Book Antiqua"/>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242C2D"/>
                </a:solidFill>
                <a:effectLst/>
                <a:uLnTx/>
                <a:uFillTx/>
                <a:latin typeface="Book Antiqua"/>
                <a:ea typeface="黑体"/>
                <a:cs typeface="+mn-cs"/>
              </a:rPr>
              <a:t>应该：</a:t>
            </a:r>
            <a:endParaRPr kumimoji="0" lang="en-US" altLang="zh-CN" sz="2800" b="1" i="0" u="none" strike="noStrike" kern="1200" cap="none" spc="0" normalizeH="0" baseline="0" noProof="0" dirty="0">
              <a:ln>
                <a:noFill/>
              </a:ln>
              <a:solidFill>
                <a:srgbClr val="242C2D"/>
              </a:solidFill>
              <a:effectLst/>
              <a:uLnTx/>
              <a:uFillTx/>
              <a:latin typeface="Book Antiqua"/>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42C2D"/>
                </a:solidFill>
                <a:effectLst/>
                <a:uLnTx/>
                <a:uFillTx/>
                <a:latin typeface="Book Antiqua"/>
                <a:ea typeface="黑体"/>
                <a:cs typeface="+mn-cs"/>
              </a:rPr>
              <a:t>细究局部、关注整体、分辨主次，</a:t>
            </a:r>
            <a:endParaRPr kumimoji="0" lang="en-US" altLang="zh-CN" sz="2800" b="0" i="0" u="none" strike="noStrike" kern="1200" cap="none" spc="0" normalizeH="0" baseline="0" noProof="0" dirty="0">
              <a:ln>
                <a:noFill/>
              </a:ln>
              <a:solidFill>
                <a:srgbClr val="242C2D"/>
              </a:solidFill>
              <a:effectLst/>
              <a:uLnTx/>
              <a:uFillTx/>
              <a:latin typeface="Book Antiqua"/>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42C2D"/>
                </a:solidFill>
                <a:effectLst/>
                <a:uLnTx/>
                <a:uFillTx/>
                <a:latin typeface="Book Antiqua"/>
                <a:ea typeface="黑体"/>
                <a:cs typeface="+mn-cs"/>
              </a:rPr>
              <a:t>以扎实的现象研究为基础建立理论。</a:t>
            </a:r>
            <a:endParaRPr kumimoji="0" lang="en-US" altLang="zh-CN" sz="28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6" name="文本框 5">
            <a:extLst>
              <a:ext uri="{FF2B5EF4-FFF2-40B4-BE49-F238E27FC236}">
                <a16:creationId xmlns:a16="http://schemas.microsoft.com/office/drawing/2014/main" id="{3EF3A402-B2C1-4C2A-9677-9B4900C57F73}"/>
              </a:ext>
            </a:extLst>
          </p:cNvPr>
          <p:cNvSpPr txBox="1"/>
          <p:nvPr/>
        </p:nvSpPr>
        <p:spPr>
          <a:xfrm>
            <a:off x="5414019" y="4651617"/>
            <a:ext cx="6692733"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242C2D"/>
                </a:solidFill>
                <a:effectLst/>
                <a:uLnTx/>
                <a:uFillTx/>
                <a:latin typeface="Book Antiqua"/>
                <a:ea typeface="黑体"/>
                <a:cs typeface="+mn-cs"/>
              </a:rPr>
              <a:t>扎实的现象研究：</a:t>
            </a:r>
            <a:endParaRPr kumimoji="0" lang="en-US" altLang="zh-CN" sz="2800" b="1" i="0" u="none" strike="noStrike" kern="1200" cap="none" spc="0" normalizeH="0" baseline="0" noProof="0" dirty="0">
              <a:ln>
                <a:noFill/>
              </a:ln>
              <a:solidFill>
                <a:srgbClr val="242C2D"/>
              </a:solidFill>
              <a:effectLst/>
              <a:uLnTx/>
              <a:uFillTx/>
              <a:latin typeface="Book Antiqua"/>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42C2D"/>
                </a:solidFill>
                <a:effectLst/>
                <a:uLnTx/>
                <a:uFillTx/>
                <a:latin typeface="Book Antiqua"/>
                <a:ea typeface="黑体"/>
                <a:cs typeface="+mn-cs"/>
              </a:rPr>
              <a:t>这是一堵墙 </a:t>
            </a:r>
            <a:r>
              <a:rPr kumimoji="0" lang="en-US" altLang="zh-CN" sz="2400" b="0"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 </a:t>
            </a:r>
            <a:r>
              <a:rPr kumimoji="0" lang="zh-CN" altLang="en-US" sz="2400" b="0" i="0" u="none" strike="noStrike" kern="1200" cap="none" spc="0" normalizeH="0" baseline="0" noProof="0" dirty="0">
                <a:ln>
                  <a:noFill/>
                </a:ln>
                <a:solidFill>
                  <a:srgbClr val="242C2D"/>
                </a:solidFill>
                <a:effectLst/>
                <a:uLnTx/>
                <a:uFillTx/>
                <a:latin typeface="Book Antiqua"/>
                <a:ea typeface="黑体"/>
                <a:cs typeface="+mn-cs"/>
              </a:rPr>
              <a:t>它中央的一部分大而厚实</a:t>
            </a:r>
            <a:endParaRPr kumimoji="0" lang="en-US" altLang="zh-CN" sz="2400" b="0" i="0" u="none" strike="noStrike" kern="1200" cap="none" spc="0" normalizeH="0" baseline="0" noProof="0" dirty="0">
              <a:ln>
                <a:noFill/>
              </a:ln>
              <a:solidFill>
                <a:srgbClr val="242C2D"/>
              </a:solidFill>
              <a:effectLst/>
              <a:uLnTx/>
              <a:uFillTx/>
              <a:latin typeface="Book Antiqua"/>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42C2D"/>
                </a:solidFill>
                <a:effectLst/>
                <a:uLnTx/>
                <a:uFillTx/>
                <a:latin typeface="Book Antiqua"/>
                <a:ea typeface="黑体"/>
                <a:cs typeface="+mn-cs"/>
              </a:rPr>
              <a:t>这是一根绳子 </a:t>
            </a:r>
            <a:r>
              <a:rPr kumimoji="0" lang="en-US" altLang="zh-CN" sz="2400" b="0"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 </a:t>
            </a:r>
            <a:r>
              <a:rPr kumimoji="0" lang="zh-CN" altLang="en-US" sz="2400" b="0"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它后方的一部分又细又长</a:t>
            </a:r>
            <a:endParaRPr kumimoji="0" lang="en-US" altLang="zh-CN" sz="2400" b="0"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这是一棵树 </a:t>
            </a:r>
            <a:r>
              <a:rPr kumimoji="0" lang="en-US" altLang="zh-CN" sz="2400" b="0"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 </a:t>
            </a:r>
            <a:r>
              <a:rPr kumimoji="0" lang="zh-CN" altLang="en-US" sz="2400" b="0"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它下方有四根粗壮的柱形物支撑</a:t>
            </a:r>
            <a:endParaRPr kumimoji="0" lang="en-US" altLang="zh-CN" sz="2400" b="0"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a:t>
            </a:r>
            <a:endParaRPr kumimoji="0" lang="zh-CN" altLang="en-US" sz="2400" b="0"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29445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FB4FC-D557-8675-7E40-3CBAFC060414}"/>
              </a:ext>
            </a:extLst>
          </p:cNvPr>
          <p:cNvSpPr>
            <a:spLocks noGrp="1"/>
          </p:cNvSpPr>
          <p:nvPr>
            <p:ph type="title"/>
          </p:nvPr>
        </p:nvSpPr>
        <p:spPr/>
        <p:txBody>
          <a:bodyPr/>
          <a:lstStyle/>
          <a:p>
            <a:r>
              <a:rPr lang="zh-CN" altLang="en-US" dirty="0"/>
              <a:t>好的理论有哪些特点</a:t>
            </a:r>
          </a:p>
        </p:txBody>
      </p:sp>
      <p:sp>
        <p:nvSpPr>
          <p:cNvPr id="5" name="内容占位符 4">
            <a:extLst>
              <a:ext uri="{FF2B5EF4-FFF2-40B4-BE49-F238E27FC236}">
                <a16:creationId xmlns:a16="http://schemas.microsoft.com/office/drawing/2014/main" id="{1DEAA81C-2326-B9F1-DDAD-17422A9608C0}"/>
              </a:ext>
            </a:extLst>
          </p:cNvPr>
          <p:cNvSpPr>
            <a:spLocks noGrp="1"/>
          </p:cNvSpPr>
          <p:nvPr>
            <p:ph idx="1"/>
          </p:nvPr>
        </p:nvSpPr>
        <p:spPr/>
        <p:txBody>
          <a:bodyPr>
            <a:normAutofit/>
          </a:bodyPr>
          <a:lstStyle/>
          <a:p>
            <a:r>
              <a:rPr lang="zh-CN" altLang="en-US" dirty="0"/>
              <a:t>基本条件：</a:t>
            </a:r>
            <a:endParaRPr lang="en-US" altLang="zh-CN" dirty="0"/>
          </a:p>
          <a:p>
            <a:pPr lvl="1"/>
            <a:r>
              <a:rPr lang="zh-CN" altLang="en-US" dirty="0"/>
              <a:t>问题重要：发现或者研究有趣的现象或者理论问题</a:t>
            </a:r>
            <a:endParaRPr lang="en-US" altLang="zh-CN" dirty="0"/>
          </a:p>
          <a:p>
            <a:pPr lvl="1"/>
            <a:r>
              <a:rPr lang="zh-CN" altLang="en-US" dirty="0"/>
              <a:t>可分析：简单到可以分析，但又复杂到可以对关心的现象或问题提供理解</a:t>
            </a:r>
            <a:endParaRPr lang="en-US" altLang="zh-CN" dirty="0"/>
          </a:p>
          <a:p>
            <a:pPr lvl="1"/>
            <a:r>
              <a:rPr lang="zh-CN" altLang="en-US" dirty="0"/>
              <a:t>可验证：可以被实验验证</a:t>
            </a:r>
            <a:endParaRPr lang="en-US" altLang="zh-CN" dirty="0"/>
          </a:p>
          <a:p>
            <a:r>
              <a:rPr lang="zh-CN" altLang="en-US" dirty="0"/>
              <a:t>高级条件</a:t>
            </a:r>
            <a:endParaRPr lang="en-US" altLang="zh-CN" dirty="0"/>
          </a:p>
          <a:p>
            <a:pPr lvl="1"/>
            <a:r>
              <a:rPr lang="zh-CN" altLang="en-US" dirty="0"/>
              <a:t>引出更多有意思的现象或者理论问题帮助我们更深入理解</a:t>
            </a:r>
            <a:endParaRPr lang="en-US" altLang="zh-CN" dirty="0"/>
          </a:p>
          <a:p>
            <a:pPr lvl="1"/>
            <a:r>
              <a:rPr lang="zh-CN" altLang="en-US" dirty="0"/>
              <a:t>指导实际算法的设计</a:t>
            </a:r>
            <a:endParaRPr lang="en-US" altLang="zh-CN" dirty="0"/>
          </a:p>
          <a:p>
            <a:endParaRPr lang="zh-CN" altLang="en-US" dirty="0"/>
          </a:p>
        </p:txBody>
      </p:sp>
    </p:spTree>
    <p:extLst>
      <p:ext uri="{BB962C8B-B14F-4D97-AF65-F5344CB8AC3E}">
        <p14:creationId xmlns:p14="http://schemas.microsoft.com/office/powerpoint/2010/main" val="82666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Training process of 1d example in spatial domain</a:t>
            </a:r>
            <a:endParaRPr lang="zh-CN" altLang="en-US" dirty="0"/>
          </a:p>
        </p:txBody>
      </p:sp>
      <p:sp>
        <p:nvSpPr>
          <p:cNvPr id="4" name="文本框 3">
            <a:extLst>
              <a:ext uri="{FF2B5EF4-FFF2-40B4-BE49-F238E27FC236}">
                <a16:creationId xmlns:a16="http://schemas.microsoft.com/office/drawing/2014/main" id="{F631E9E7-CB6D-4922-A0BF-BA30352A1F37}"/>
              </a:ext>
            </a:extLst>
          </p:cNvPr>
          <p:cNvSpPr txBox="1"/>
          <p:nvPr/>
        </p:nvSpPr>
        <p:spPr>
          <a:xfrm>
            <a:off x="0" y="1996954"/>
            <a:ext cx="3426685"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Red: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Blue: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DNN fitting</a:t>
            </a:r>
          </a:p>
        </p:txBody>
      </p:sp>
      <p:pic>
        <p:nvPicPr>
          <p:cNvPr id="7" name="animationxy">
            <a:hlinkClick r:id="" action="ppaction://media"/>
            <a:extLst>
              <a:ext uri="{FF2B5EF4-FFF2-40B4-BE49-F238E27FC236}">
                <a16:creationId xmlns:a16="http://schemas.microsoft.com/office/drawing/2014/main" id="{FF6965F0-5769-4989-B5E7-8BAC4A9E83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1496" y="933964"/>
            <a:ext cx="7888660" cy="5256571"/>
          </a:xfrm>
          <a:prstGeom prst="rect">
            <a:avLst/>
          </a:prstGeom>
        </p:spPr>
      </p:pic>
      <p:sp>
        <p:nvSpPr>
          <p:cNvPr id="8" name="文本框 7">
            <a:extLst>
              <a:ext uri="{FF2B5EF4-FFF2-40B4-BE49-F238E27FC236}">
                <a16:creationId xmlns:a16="http://schemas.microsoft.com/office/drawing/2014/main" id="{732E46A1-CE75-410D-99F2-4BFFBB2F43D6}"/>
              </a:ext>
            </a:extLst>
          </p:cNvPr>
          <p:cNvSpPr txBox="1"/>
          <p:nvPr/>
        </p:nvSpPr>
        <p:spPr>
          <a:xfrm>
            <a:off x="4639377" y="934277"/>
            <a:ext cx="41773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B61616"/>
                </a:solidFill>
                <a:effectLst/>
                <a:uLnTx/>
                <a:uFillTx/>
                <a:latin typeface="Book Antiqua"/>
                <a:ea typeface="黑体"/>
                <a:cs typeface="+mn-cs"/>
              </a:rPr>
              <a:t>From landscape to detail</a:t>
            </a:r>
            <a:endParaRPr kumimoji="0" lang="zh-CN" altLang="en-US" sz="24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9" name="文本框 8">
            <a:extLst>
              <a:ext uri="{FF2B5EF4-FFF2-40B4-BE49-F238E27FC236}">
                <a16:creationId xmlns:a16="http://schemas.microsoft.com/office/drawing/2014/main" id="{D117DDA8-611A-4EDD-87A5-4B3DA0B8C5C1}"/>
              </a:ext>
            </a:extLst>
          </p:cNvPr>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Helvetica" panose="020B0604020202020204" pitchFamily="34" charset="0"/>
                <a:ea typeface="黑体"/>
                <a:cs typeface="+mn-cs"/>
                <a:hlinkClick r:id="rId5"/>
              </a:rPr>
              <a:t>1807.01251</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325295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DC41A-B461-BAAE-951E-9B616900C66C}"/>
              </a:ext>
            </a:extLst>
          </p:cNvPr>
          <p:cNvSpPr>
            <a:spLocks noGrp="1"/>
          </p:cNvSpPr>
          <p:nvPr>
            <p:ph type="title"/>
          </p:nvPr>
        </p:nvSpPr>
        <p:spPr/>
        <p:txBody>
          <a:bodyPr/>
          <a:lstStyle/>
          <a:p>
            <a:r>
              <a:rPr lang="zh-CN" altLang="en-US" dirty="0"/>
              <a:t>不一样的解</a:t>
            </a:r>
          </a:p>
        </p:txBody>
      </p:sp>
      <p:pic>
        <p:nvPicPr>
          <p:cNvPr id="4" name="图片 3">
            <a:extLst>
              <a:ext uri="{FF2B5EF4-FFF2-40B4-BE49-F238E27FC236}">
                <a16:creationId xmlns:a16="http://schemas.microsoft.com/office/drawing/2014/main" id="{0F5AF60B-C529-7ACD-E330-30E84EAC9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126" y="1109094"/>
            <a:ext cx="8365748" cy="4022745"/>
          </a:xfrm>
          <a:prstGeom prst="rect">
            <a:avLst/>
          </a:prstGeom>
        </p:spPr>
      </p:pic>
    </p:spTree>
    <p:extLst>
      <p:ext uri="{BB962C8B-B14F-4D97-AF65-F5344CB8AC3E}">
        <p14:creationId xmlns:p14="http://schemas.microsoft.com/office/powerpoint/2010/main" val="2246594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DC41A-B461-BAAE-951E-9B616900C66C}"/>
              </a:ext>
            </a:extLst>
          </p:cNvPr>
          <p:cNvSpPr>
            <a:spLocks noGrp="1"/>
          </p:cNvSpPr>
          <p:nvPr>
            <p:ph type="title"/>
          </p:nvPr>
        </p:nvSpPr>
        <p:spPr>
          <a:xfrm>
            <a:off x="295517" y="2996293"/>
            <a:ext cx="11429516" cy="761979"/>
          </a:xfrm>
        </p:spPr>
        <p:txBody>
          <a:bodyPr/>
          <a:lstStyle/>
          <a:p>
            <a:pPr algn="ctr"/>
            <a:r>
              <a:rPr lang="zh-CN" altLang="en-US" dirty="0"/>
              <a:t>频率：严格刻画平坦、振荡、轮廓、细节</a:t>
            </a:r>
          </a:p>
        </p:txBody>
      </p:sp>
    </p:spTree>
    <p:extLst>
      <p:ext uri="{BB962C8B-B14F-4D97-AF65-F5344CB8AC3E}">
        <p14:creationId xmlns:p14="http://schemas.microsoft.com/office/powerpoint/2010/main" val="4277019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C0E1C-0A03-04F6-5470-388B42DB58BF}"/>
              </a:ext>
            </a:extLst>
          </p:cNvPr>
          <p:cNvSpPr>
            <a:spLocks noGrp="1"/>
          </p:cNvSpPr>
          <p:nvPr>
            <p:ph type="title"/>
          </p:nvPr>
        </p:nvSpPr>
        <p:spPr/>
        <p:txBody>
          <a:bodyPr/>
          <a:lstStyle/>
          <a:p>
            <a:r>
              <a:rPr lang="en-US" altLang="zh-CN" sz="3200" dirty="0"/>
              <a:t>Simplicity is important</a:t>
            </a:r>
            <a:endParaRPr lang="zh-CN" altLang="en-US" dirty="0"/>
          </a:p>
        </p:txBody>
      </p:sp>
      <p:pic>
        <p:nvPicPr>
          <p:cNvPr id="5" name="图片 4">
            <a:extLst>
              <a:ext uri="{FF2B5EF4-FFF2-40B4-BE49-F238E27FC236}">
                <a16:creationId xmlns:a16="http://schemas.microsoft.com/office/drawing/2014/main" id="{5E6F4CC4-20F7-6BB4-BCD4-F5A4ABC78965}"/>
              </a:ext>
            </a:extLst>
          </p:cNvPr>
          <p:cNvPicPr>
            <a:picLocks noChangeAspect="1"/>
          </p:cNvPicPr>
          <p:nvPr/>
        </p:nvPicPr>
        <p:blipFill>
          <a:blip r:embed="rId2"/>
          <a:stretch>
            <a:fillRect/>
          </a:stretch>
        </p:blipFill>
        <p:spPr>
          <a:xfrm>
            <a:off x="1342886" y="835690"/>
            <a:ext cx="9930296" cy="5354904"/>
          </a:xfrm>
          <a:prstGeom prst="rect">
            <a:avLst/>
          </a:prstGeom>
        </p:spPr>
      </p:pic>
    </p:spTree>
    <p:extLst>
      <p:ext uri="{BB962C8B-B14F-4D97-AF65-F5344CB8AC3E}">
        <p14:creationId xmlns:p14="http://schemas.microsoft.com/office/powerpoint/2010/main" val="4264325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05ECC-F19C-469E-BAA3-7810EC50D4AF}"/>
              </a:ext>
            </a:extLst>
          </p:cNvPr>
          <p:cNvSpPr>
            <a:spLocks noGrp="1"/>
          </p:cNvSpPr>
          <p:nvPr>
            <p:ph type="title"/>
          </p:nvPr>
        </p:nvSpPr>
        <p:spPr/>
        <p:txBody>
          <a:bodyPr/>
          <a:lstStyle/>
          <a:p>
            <a:r>
              <a:rPr lang="zh-CN" altLang="en-US" dirty="0">
                <a:latin typeface="Arial" panose="020B0604020202020204" pitchFamily="34" charset="0"/>
                <a:ea typeface="微软雅黑" panose="020B0503020204020204" pitchFamily="34" charset="-122"/>
              </a:rPr>
              <a:t>傅里叶分析介绍</a:t>
            </a:r>
          </a:p>
        </p:txBody>
      </p:sp>
      <p:sp>
        <p:nvSpPr>
          <p:cNvPr id="3" name="内容占位符 2">
            <a:extLst>
              <a:ext uri="{FF2B5EF4-FFF2-40B4-BE49-F238E27FC236}">
                <a16:creationId xmlns:a16="http://schemas.microsoft.com/office/drawing/2014/main" id="{A7B5F1DE-2DCC-43FF-880E-DD1292091203}"/>
              </a:ext>
            </a:extLst>
          </p:cNvPr>
          <p:cNvSpPr>
            <a:spLocks noGrp="1"/>
          </p:cNvSpPr>
          <p:nvPr>
            <p:ph sz="quarter" idx="10"/>
          </p:nvPr>
        </p:nvSpPr>
        <p:spPr/>
        <p:txBody>
          <a:bodyPr/>
          <a:lstStyle/>
          <a:p>
            <a:fld id="{5401403C-6BBA-467D-8790-532EE0206637}" type="datetime3">
              <a:rPr lang="zh-CN" altLang="en-US" smtClean="0">
                <a:latin typeface="Arial" panose="020B0604020202020204" pitchFamily="34" charset="0"/>
                <a:ea typeface="微软雅黑" panose="020B0503020204020204" pitchFamily="34" charset="-122"/>
              </a:rPr>
              <a:pPr/>
              <a:t>2024年3月6日星期三</a:t>
            </a:fld>
            <a:endParaRPr lang="zh-CN" altLang="en-US" dirty="0">
              <a:latin typeface="Arial" panose="020B0604020202020204" pitchFamily="34" charset="0"/>
              <a:ea typeface="微软雅黑" panose="020B0503020204020204" pitchFamily="34" charset="-122"/>
            </a:endParaRPr>
          </a:p>
        </p:txBody>
      </p:sp>
      <p:sp>
        <p:nvSpPr>
          <p:cNvPr id="4" name="文本占位符 3">
            <a:extLst>
              <a:ext uri="{FF2B5EF4-FFF2-40B4-BE49-F238E27FC236}">
                <a16:creationId xmlns:a16="http://schemas.microsoft.com/office/drawing/2014/main" id="{2D53CAF1-A9D1-4E1E-932D-D7D1FAD85530}"/>
              </a:ext>
            </a:extLst>
          </p:cNvPr>
          <p:cNvSpPr>
            <a:spLocks noGrp="1"/>
          </p:cNvSpPr>
          <p:nvPr>
            <p:ph type="body" sz="quarter" idx="11"/>
          </p:nvPr>
        </p:nvSpPr>
        <p:spPr/>
        <p:txBody>
          <a:bodyPr/>
          <a:lstStyle/>
          <a:p>
            <a:r>
              <a:rPr lang="zh-CN" altLang="en-US">
                <a:latin typeface="Arial" panose="020B0604020202020204" pitchFamily="34" charset="0"/>
                <a:ea typeface="微软雅黑" panose="020B0503020204020204" pitchFamily="34" charset="-122"/>
              </a:rPr>
              <a:t>许志钦</a:t>
            </a:r>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00388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a:extLst>
              <a:ext uri="{FF2B5EF4-FFF2-40B4-BE49-F238E27FC236}">
                <a16:creationId xmlns:a16="http://schemas.microsoft.com/office/drawing/2014/main" id="{4B081836-7E4E-4185-BA8F-209E1C8B84E6}"/>
              </a:ext>
            </a:extLst>
          </p:cNvPr>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p:blipFill>
        <p:spPr>
          <a:xfrm>
            <a:off x="0" y="0"/>
            <a:ext cx="12192000" cy="6858000"/>
          </a:xfrm>
          <a:prstGeom prst="rect">
            <a:avLst/>
          </a:prstGeom>
        </p:spPr>
      </p:pic>
      <p:sp>
        <p:nvSpPr>
          <p:cNvPr id="6" name="矩形 5">
            <a:extLst>
              <a:ext uri="{FF2B5EF4-FFF2-40B4-BE49-F238E27FC236}">
                <a16:creationId xmlns:a16="http://schemas.microsoft.com/office/drawing/2014/main" id="{1EB83FC9-5183-45E2-9E72-4DCB2439E30A}"/>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 name="矩形 6">
            <a:extLst>
              <a:ext uri="{FF2B5EF4-FFF2-40B4-BE49-F238E27FC236}">
                <a16:creationId xmlns:a16="http://schemas.microsoft.com/office/drawing/2014/main" id="{324BB652-7ADC-4D1C-B28E-1DBD14A22811}"/>
              </a:ext>
            </a:extLst>
          </p:cNvPr>
          <p:cNvSpPr/>
          <p:nvPr/>
        </p:nvSpPr>
        <p:spPr>
          <a:xfrm>
            <a:off x="3028819" y="-6066"/>
            <a:ext cx="1553630" cy="1569660"/>
          </a:xfrm>
          <a:prstGeom prst="rect">
            <a:avLst/>
          </a:prstGeom>
          <a:solidFill>
            <a:schemeClr val="tx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rPr>
              <a:t>01</a:t>
            </a:r>
            <a:endParaRPr kumimoji="0" lang="zh-CN" altLang="en-US" sz="9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8" name="矩形 7">
            <a:extLst>
              <a:ext uri="{FF2B5EF4-FFF2-40B4-BE49-F238E27FC236}">
                <a16:creationId xmlns:a16="http://schemas.microsoft.com/office/drawing/2014/main" id="{B5CB1F13-E7B7-4899-9A29-1FC1FBF75B0E}"/>
              </a:ext>
            </a:extLst>
          </p:cNvPr>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9" name="图片 8" descr="图片包含 建筑物&#10;&#10;自动生成的说明">
            <a:extLst>
              <a:ext uri="{FF2B5EF4-FFF2-40B4-BE49-F238E27FC236}">
                <a16:creationId xmlns:a16="http://schemas.microsoft.com/office/drawing/2014/main" id="{2E0E98AB-678B-4AE3-B65A-045B7A67A8A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a:extLst>
              <a:ext uri="{FF2B5EF4-FFF2-40B4-BE49-F238E27FC236}">
                <a16:creationId xmlns:a16="http://schemas.microsoft.com/office/drawing/2014/main" id="{F0860191-C098-4A60-B5DC-304B7D375F27}"/>
              </a:ext>
            </a:extLst>
          </p:cNvPr>
          <p:cNvSpPr/>
          <p:nvPr/>
        </p:nvSpPr>
        <p:spPr>
          <a:xfrm>
            <a:off x="2430898" y="2214264"/>
            <a:ext cx="2749471" cy="132343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C8161E"/>
                </a:solidFill>
                <a:effectLst/>
                <a:uLnTx/>
                <a:uFillTx/>
                <a:latin typeface="Arial" panose="020B0604020202020204" pitchFamily="34" charset="0"/>
                <a:ea typeface="微软雅黑" panose="020B0503020204020204" pitchFamily="34" charset="-122"/>
                <a:cs typeface="+mn-cs"/>
              </a:rPr>
              <a:t>傅里叶变换</a:t>
            </a:r>
            <a:endParaRPr kumimoji="0" lang="en-US" altLang="zh-CN" sz="4000" b="1" i="0" u="none" strike="noStrike" kern="1200" cap="none" spc="0" normalizeH="0" baseline="0" noProof="0">
              <a:ln>
                <a:noFill/>
              </a:ln>
              <a:solidFill>
                <a:srgbClr val="C8161E"/>
              </a:solidFill>
              <a:effectLst/>
              <a:uLnTx/>
              <a:uFillTx/>
              <a:latin typeface="Arial" panose="020B0604020202020204" pitchFamily="34" charset="0"/>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C8161E"/>
                </a:solidFill>
                <a:effectLst/>
                <a:uLnTx/>
                <a:uFillTx/>
                <a:latin typeface="Arial" panose="020B0604020202020204" pitchFamily="34" charset="0"/>
                <a:ea typeface="微软雅黑" panose="020B0503020204020204" pitchFamily="34" charset="-122"/>
                <a:cs typeface="+mn-cs"/>
              </a:rPr>
              <a:t>背景介绍</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19347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傅里叶系数</a:t>
            </a:r>
            <a:endParaRPr lang="zh-CN" altLang="en-US" dirty="0">
              <a:latin typeface="Arial" panose="020B0604020202020204" pitchFamily="34" charset="0"/>
              <a:ea typeface="微软雅黑" panose="020B0503020204020204" pitchFamily="34" charset="-122"/>
            </a:endParaRPr>
          </a:p>
        </p:txBody>
      </p:sp>
      <p:pic>
        <p:nvPicPr>
          <p:cNvPr id="2" name="内容占位符 4">
            <a:extLst>
              <a:ext uri="{FF2B5EF4-FFF2-40B4-BE49-F238E27FC236}">
                <a16:creationId xmlns:a16="http://schemas.microsoft.com/office/drawing/2014/main" id="{0D0DC395-DB96-088F-5C40-8E4CDD8EB0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06523" y="1488987"/>
            <a:ext cx="5867218" cy="4362370"/>
          </a:xfrm>
          <a:prstGeom prst="rect">
            <a:avLst/>
          </a:prstGeom>
          <a:ln w="19050">
            <a:solidFill>
              <a:schemeClr val="tx1"/>
            </a:solidFill>
          </a:ln>
        </p:spPr>
      </p:pic>
    </p:spTree>
    <p:extLst>
      <p:ext uri="{BB962C8B-B14F-4D97-AF65-F5344CB8AC3E}">
        <p14:creationId xmlns:p14="http://schemas.microsoft.com/office/powerpoint/2010/main" val="72054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傅里叶系数</a:t>
            </a:r>
            <a:endParaRPr lang="zh-CN" altLang="en-US" dirty="0">
              <a:latin typeface="Arial" panose="020B0604020202020204" pitchFamily="34" charset="0"/>
              <a:ea typeface="微软雅黑" panose="020B0503020204020204" pitchFamily="34" charset="-122"/>
            </a:endParaRPr>
          </a:p>
        </p:txBody>
      </p:sp>
      <p:pic>
        <p:nvPicPr>
          <p:cNvPr id="2" name="内容占位符 4">
            <a:extLst>
              <a:ext uri="{FF2B5EF4-FFF2-40B4-BE49-F238E27FC236}">
                <a16:creationId xmlns:a16="http://schemas.microsoft.com/office/drawing/2014/main" id="{4AC696DB-7FA5-9DC4-95E8-81176F6B3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583" y="1313778"/>
            <a:ext cx="4762500" cy="2381250"/>
          </a:xfrm>
          <a:prstGeom prst="rect">
            <a:avLst/>
          </a:prstGeom>
          <a:ln w="19050">
            <a:solidFill>
              <a:schemeClr val="tx1"/>
            </a:solidFill>
          </a:ln>
        </p:spPr>
      </p:pic>
      <p:pic>
        <p:nvPicPr>
          <p:cNvPr id="3" name="图片 2">
            <a:extLst>
              <a:ext uri="{FF2B5EF4-FFF2-40B4-BE49-F238E27FC236}">
                <a16:creationId xmlns:a16="http://schemas.microsoft.com/office/drawing/2014/main" id="{13FCBC1D-A59C-7B3F-36C6-61C7CE822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580" y="1313778"/>
            <a:ext cx="4762500" cy="2381250"/>
          </a:xfrm>
          <a:prstGeom prst="rect">
            <a:avLst/>
          </a:prstGeom>
          <a:ln w="19050">
            <a:solidFill>
              <a:schemeClr val="tx1"/>
            </a:solidFill>
          </a:ln>
        </p:spPr>
      </p:pic>
      <p:pic>
        <p:nvPicPr>
          <p:cNvPr id="4" name="图片 3">
            <a:extLst>
              <a:ext uri="{FF2B5EF4-FFF2-40B4-BE49-F238E27FC236}">
                <a16:creationId xmlns:a16="http://schemas.microsoft.com/office/drawing/2014/main" id="{DD8A3B0A-DE59-FFB1-74EF-205B98BF3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099" y="4087686"/>
            <a:ext cx="4762500" cy="2381250"/>
          </a:xfrm>
          <a:prstGeom prst="rect">
            <a:avLst/>
          </a:prstGeom>
          <a:ln w="19050">
            <a:solidFill>
              <a:schemeClr val="tx1"/>
            </a:solidFill>
          </a:ln>
        </p:spPr>
      </p:pic>
      <p:sp>
        <p:nvSpPr>
          <p:cNvPr id="5" name="矩形 4">
            <a:extLst>
              <a:ext uri="{FF2B5EF4-FFF2-40B4-BE49-F238E27FC236}">
                <a16:creationId xmlns:a16="http://schemas.microsoft.com/office/drawing/2014/main" id="{D6BEF9D7-5900-7F45-8DC9-1CEEC1678CF7}"/>
              </a:ext>
            </a:extLst>
          </p:cNvPr>
          <p:cNvSpPr/>
          <p:nvPr/>
        </p:nvSpPr>
        <p:spPr>
          <a:xfrm>
            <a:off x="381368" y="6581001"/>
            <a:ext cx="86360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https://baijiahao.baidu.com/s?id=1636833728798493906&amp;wfr=spider&amp;for=pc</a:t>
            </a:r>
          </a:p>
        </p:txBody>
      </p:sp>
    </p:spTree>
    <p:extLst>
      <p:ext uri="{BB962C8B-B14F-4D97-AF65-F5344CB8AC3E}">
        <p14:creationId xmlns:p14="http://schemas.microsoft.com/office/powerpoint/2010/main" val="16824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从基函数的角度进行解释</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7AA7589-0B5F-7AD9-4EA1-45A61D506454}"/>
                  </a:ext>
                </a:extLst>
              </p:cNvPr>
              <p:cNvSpPr txBox="1"/>
              <p:nvPr/>
            </p:nvSpPr>
            <p:spPr>
              <a:xfrm>
                <a:off x="2219425" y="2828194"/>
                <a:ext cx="6969065" cy="6008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e>
                      <m:sub>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sub>
                    </m:sSub>
                  </m:oMath>
                </a14:m>
                <a:r>
                  <a:rPr kumimoji="0" lang="en-US" altLang="zh-CN" sz="32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3200" b="0" i="0" u="none" strike="noStrike" kern="1200" cap="none" spc="0" normalizeH="0" baseline="0" noProof="0" dirty="0">
                    <a:ln>
                      <a:noFill/>
                    </a:ln>
                    <a:solidFill>
                      <a:srgbClr val="000000"/>
                    </a:solidFill>
                    <a:effectLst/>
                    <a:uLnTx/>
                    <a:uFillTx/>
                    <a:latin typeface="Arial"/>
                    <a:ea typeface="微软雅黑"/>
                    <a:cs typeface="+mn-cs"/>
                  </a:rPr>
                  <a:t>系数</a:t>
                </a:r>
                <a:r>
                  <a:rPr kumimoji="0" lang="en-US" altLang="zh-CN" sz="3200" b="0" i="0" u="none" strike="noStrike" kern="1200" cap="none" spc="0" normalizeH="0" baseline="0" noProof="0" dirty="0">
                    <a:ln>
                      <a:noFill/>
                    </a:ln>
                    <a:solidFill>
                      <a:srgbClr val="000000"/>
                    </a:solidFill>
                    <a:effectLst/>
                    <a:uLnTx/>
                    <a:uFillTx/>
                    <a:latin typeface="Arial"/>
                    <a:ea typeface="微软雅黑"/>
                    <a:cs typeface="+mn-cs"/>
                  </a:rPr>
                  <a:t>, </a:t>
                </a:r>
                <a14:m>
                  <m:oMath xmlns:m="http://schemas.openxmlformats.org/officeDocument/2006/math">
                    <m:sSup>
                      <m:sSupPr>
                        <m:ctrlP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𝑒</m:t>
                        </m:r>
                      </m:e>
                      <m:sup>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𝜋</m:t>
                        </m:r>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𝑖𝑡𝑘</m:t>
                        </m:r>
                        <m:r>
                          <m:rPr>
                            <m:sty m:val="p"/>
                          </m:rPr>
                          <a:rPr kumimoji="0" lang="en-US" altLang="zh-CN" sz="3200" b="0" i="0" u="none" strike="noStrike" kern="1200" cap="none" spc="0" normalizeH="0" baseline="0" noProof="0" smtClean="0">
                            <a:ln>
                              <a:noFill/>
                            </a:ln>
                            <a:solidFill>
                              <a:srgbClr val="000000"/>
                            </a:solidFill>
                            <a:effectLst/>
                            <a:uLnTx/>
                            <a:uFillTx/>
                            <a:latin typeface="Cambria Math" panose="02040503050406030204" pitchFamily="18" charset="0"/>
                            <a:cs typeface="+mn-cs"/>
                          </a:rPr>
                          <m:t>Δ</m:t>
                        </m:r>
                      </m:sup>
                    </m:sSup>
                  </m:oMath>
                </a14:m>
                <a:r>
                  <a:rPr kumimoji="0" lang="en-US" altLang="zh-CN" sz="32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3200" b="0" i="0" u="none" strike="noStrike" kern="1200" cap="none" spc="0" normalizeH="0" baseline="0" noProof="0" dirty="0">
                    <a:ln>
                      <a:noFill/>
                    </a:ln>
                    <a:solidFill>
                      <a:srgbClr val="000000"/>
                    </a:solidFill>
                    <a:effectLst/>
                    <a:uLnTx/>
                    <a:uFillTx/>
                    <a:latin typeface="Arial"/>
                    <a:ea typeface="微软雅黑"/>
                    <a:cs typeface="+mn-cs"/>
                  </a:rPr>
                  <a:t>基函数</a:t>
                </a:r>
                <a:r>
                  <a:rPr kumimoji="0" lang="en-US" altLang="zh-CN" sz="3200" b="0" i="0" u="none" strike="noStrike" kern="1200" cap="none" spc="0" normalizeH="0" baseline="0" noProof="0" dirty="0">
                    <a:ln>
                      <a:noFill/>
                    </a:ln>
                    <a:solidFill>
                      <a:srgbClr val="000000"/>
                    </a:solidFill>
                    <a:effectLst/>
                    <a:uLnTx/>
                    <a:uFillTx/>
                    <a:latin typeface="Arial"/>
                    <a:ea typeface="微软雅黑"/>
                    <a:cs typeface="+mn-cs"/>
                  </a:rPr>
                  <a:t>, </a:t>
                </a:r>
                <a14:m>
                  <m:oMath xmlns:m="http://schemas.openxmlformats.org/officeDocument/2006/math">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𝜙</m:t>
                    </m:r>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a14:m>
                <a:r>
                  <a:rPr kumimoji="0" lang="zh-CN" altLang="en-US" sz="3200" b="0" i="0" u="none" strike="noStrike" kern="1200" cap="none" spc="0" normalizeH="0" baseline="0" noProof="0" dirty="0">
                    <a:ln>
                      <a:noFill/>
                    </a:ln>
                    <a:solidFill>
                      <a:srgbClr val="000000"/>
                    </a:solidFill>
                    <a:effectLst/>
                    <a:uLnTx/>
                    <a:uFillTx/>
                    <a:latin typeface="Arial"/>
                    <a:ea typeface="微软雅黑"/>
                    <a:cs typeface="+mn-cs"/>
                  </a:rPr>
                  <a:t> 相位</a:t>
                </a:r>
              </a:p>
            </p:txBody>
          </p:sp>
        </mc:Choice>
        <mc:Fallback xmlns="">
          <p:sp>
            <p:nvSpPr>
              <p:cNvPr id="3" name="文本框 2">
                <a:extLst>
                  <a:ext uri="{FF2B5EF4-FFF2-40B4-BE49-F238E27FC236}">
                    <a16:creationId xmlns:a16="http://schemas.microsoft.com/office/drawing/2014/main" id="{47AA7589-0B5F-7AD9-4EA1-45A61D506454}"/>
                  </a:ext>
                </a:extLst>
              </p:cNvPr>
              <p:cNvSpPr txBox="1">
                <a:spLocks noRot="1" noChangeAspect="1" noMove="1" noResize="1" noEditPoints="1" noAdjustHandles="1" noChangeArrowheads="1" noChangeShapeType="1" noTextEdit="1"/>
              </p:cNvSpPr>
              <p:nvPr/>
            </p:nvSpPr>
            <p:spPr>
              <a:xfrm>
                <a:off x="2219425" y="2828194"/>
                <a:ext cx="6969065" cy="600805"/>
              </a:xfrm>
              <a:prstGeom prst="rect">
                <a:avLst/>
              </a:prstGeom>
              <a:blipFill>
                <a:blip r:embed="rId2"/>
                <a:stretch>
                  <a:fillRect t="-11224" b="-33673"/>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A7CC746A-05A0-3E7D-01F7-D8C1DC72D5C6}"/>
              </a:ext>
            </a:extLst>
          </p:cNvPr>
          <p:cNvCxnSpPr>
            <a:cxnSpLocks/>
          </p:cNvCxnSpPr>
          <p:nvPr/>
        </p:nvCxnSpPr>
        <p:spPr>
          <a:xfrm>
            <a:off x="2641600" y="5529943"/>
            <a:ext cx="453548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4AAACEB4-6A7E-6694-5799-2A4F99E87932}"/>
              </a:ext>
            </a:extLst>
          </p:cNvPr>
          <p:cNvCxnSpPr>
            <a:cxnSpLocks/>
          </p:cNvCxnSpPr>
          <p:nvPr/>
        </p:nvCxnSpPr>
        <p:spPr>
          <a:xfrm flipV="1">
            <a:off x="2641600" y="3429000"/>
            <a:ext cx="0" cy="30734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CEE99D9-3079-731E-B356-D81C056E5541}"/>
              </a:ext>
            </a:extLst>
          </p:cNvPr>
          <p:cNvCxnSpPr/>
          <p:nvPr/>
        </p:nvCxnSpPr>
        <p:spPr>
          <a:xfrm flipV="1">
            <a:off x="2641600" y="3969657"/>
            <a:ext cx="2206171" cy="15602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55806A1-6659-EE25-787A-E1F34380C02B}"/>
              </a:ext>
            </a:extLst>
          </p:cNvPr>
          <p:cNvCxnSpPr/>
          <p:nvPr/>
        </p:nvCxnSpPr>
        <p:spPr>
          <a:xfrm flipH="1">
            <a:off x="2641599" y="3969658"/>
            <a:ext cx="2206171"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EFB26AA-2B53-1266-6505-61F6FF46EF8D}"/>
              </a:ext>
            </a:extLst>
          </p:cNvPr>
          <p:cNvCxnSpPr>
            <a:cxnSpLocks/>
          </p:cNvCxnSpPr>
          <p:nvPr/>
        </p:nvCxnSpPr>
        <p:spPr>
          <a:xfrm flipV="1">
            <a:off x="4847770" y="3969657"/>
            <a:ext cx="1" cy="15602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DC4EEC2-BC26-108C-E351-F7BBF6FAB7A9}"/>
              </a:ext>
            </a:extLst>
          </p:cNvPr>
          <p:cNvSpPr txBox="1"/>
          <p:nvPr/>
        </p:nvSpPr>
        <p:spPr>
          <a:xfrm>
            <a:off x="5379436" y="4527758"/>
            <a:ext cx="3413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系数可以看作是由投影获得</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D5CE2B8-6C52-B8BB-D210-AFF408795C5E}"/>
                  </a:ext>
                </a:extLst>
              </p:cNvPr>
              <p:cNvSpPr txBox="1"/>
              <p:nvPr/>
            </p:nvSpPr>
            <p:spPr>
              <a:xfrm>
                <a:off x="2086117" y="1148497"/>
                <a:ext cx="7235683" cy="14350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naryPr>
                        <m:sub>
                          <m:r>
                            <m:rPr>
                              <m:brk m:alnAt="23"/>
                            </m:rP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b>
                        <m:sup>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e>
                          <m:sSup>
                            <m:sSupPr>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sSub>
                                <m:sSubPr>
                                  <m:ctrlP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e>
                                <m:sub>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sub>
                              </m:s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𝑒</m:t>
                              </m:r>
                            </m:e>
                            <m:sup>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2</m:t>
                              </m:r>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𝜋</m:t>
                              </m:r>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𝑖𝑡𝑘</m:t>
                              </m:r>
                              <m:r>
                                <m:rPr>
                                  <m:sty m:val="p"/>
                                </m:rPr>
                                <a:rPr kumimoji="0" lang="en-US" altLang="zh-CN" sz="3200" b="0" i="0" u="none" strike="noStrike" kern="1200" cap="none" spc="0" normalizeH="0" baseline="0" noProof="0">
                                  <a:ln>
                                    <a:noFill/>
                                  </a:ln>
                                  <a:solidFill>
                                    <a:srgbClr val="000000"/>
                                  </a:solidFill>
                                  <a:effectLst/>
                                  <a:uLnTx/>
                                  <a:uFillTx/>
                                  <a:latin typeface="Cambria Math" panose="02040503050406030204" pitchFamily="18" charset="0"/>
                                  <a:cs typeface="+mn-cs"/>
                                </a:rPr>
                                <m:t>Δ</m:t>
                              </m:r>
                            </m:sup>
                          </m:sSup>
                        </m:e>
                      </m:nary>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nary>
                        <m:naryPr>
                          <m:chr m:val="∑"/>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23"/>
                            </m:r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m:t>
                          </m:r>
                        </m:sub>
                        <m:sup>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e>
                          <m:sSup>
                            <m:sSupPr>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sSub>
                                <m:sSubPr>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𝑐</m:t>
                                  </m:r>
                                </m:e>
                                <m: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sub>
                              </m:s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𝑒</m:t>
                              </m:r>
                            </m:e>
                            <m:sup>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𝜙</m:t>
                              </m:r>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r>
                                <a:rPr kumimoji="0" lang="en-US" altLang="zh-CN" sz="3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sSup>
                        </m:e>
                      </m:nary>
                    </m:oMath>
                  </m:oMathPara>
                </a14:m>
                <a:endParaRPr kumimoji="0" lang="zh-CN" altLang="en-US" sz="32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13" name="文本框 12">
                <a:extLst>
                  <a:ext uri="{FF2B5EF4-FFF2-40B4-BE49-F238E27FC236}">
                    <a16:creationId xmlns:a16="http://schemas.microsoft.com/office/drawing/2014/main" id="{9D5CE2B8-6C52-B8BB-D210-AFF408795C5E}"/>
                  </a:ext>
                </a:extLst>
              </p:cNvPr>
              <p:cNvSpPr txBox="1">
                <a:spLocks noRot="1" noChangeAspect="1" noMove="1" noResize="1" noEditPoints="1" noAdjustHandles="1" noChangeArrowheads="1" noChangeShapeType="1" noTextEdit="1"/>
              </p:cNvSpPr>
              <p:nvPr/>
            </p:nvSpPr>
            <p:spPr>
              <a:xfrm>
                <a:off x="2086117" y="1148497"/>
                <a:ext cx="7235683" cy="143507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452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内积</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内容占位符 2">
                <a:extLst>
                  <a:ext uri="{FF2B5EF4-FFF2-40B4-BE49-F238E27FC236}">
                    <a16:creationId xmlns:a16="http://schemas.microsoft.com/office/drawing/2014/main" id="{C1BC5B25-C12D-F50F-4975-96A6C409B424}"/>
                  </a:ext>
                </a:extLst>
              </p:cNvPr>
              <p:cNvSpPr txBox="1">
                <a:spLocks/>
              </p:cNvSpPr>
              <p:nvPr/>
            </p:nvSpPr>
            <p:spPr>
              <a:xfrm>
                <a:off x="381368" y="1838877"/>
                <a:ext cx="7855226" cy="2163279"/>
              </a:xfrm>
              <a:prstGeom prst="rect">
                <a:avLst/>
              </a:prstGeom>
            </p:spPr>
            <p:txBody>
              <a:bodyPr/>
              <a:lstStyle>
                <a:lvl1pPr marL="241927" indent="-241927" algn="l" defTabSz="967710" rtl="0" eaLnBrk="1" latinLnBrk="0" hangingPunct="1">
                  <a:lnSpc>
                    <a:spcPct val="90000"/>
                  </a:lnSpc>
                  <a:spcBef>
                    <a:spcPts val="1058"/>
                  </a:spcBef>
                  <a:buFontTx/>
                  <a:buBlip>
                    <a:blip r:embed="rId2"/>
                  </a:buBlip>
                  <a:defRPr sz="2963" b="0" kern="1200">
                    <a:solidFill>
                      <a:schemeClr val="tx2">
                        <a:lumMod val="75000"/>
                        <a:lumOff val="25000"/>
                      </a:schemeClr>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241927" marR="0" lvl="0" indent="-241927" algn="l" defTabSz="967710" rtl="0" eaLnBrk="1" fontAlgn="auto" latinLnBrk="0" hangingPunct="1">
                  <a:lnSpc>
                    <a:spcPct val="120000"/>
                  </a:lnSpc>
                  <a:spcBef>
                    <a:spcPts val="3600"/>
                  </a:spcBef>
                  <a:spcAft>
                    <a:spcPts val="0"/>
                  </a:spcAft>
                  <a:buClrTx/>
                  <a:buSzTx/>
                  <a:buFontTx/>
                  <a:buBlip>
                    <a:blip r:embed="rId2"/>
                  </a:buBlip>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向量内积：</a:t>
                </a: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 </a:t>
                </a:r>
                <a14:m>
                  <m:oMath xmlns:m="http://schemas.openxmlformats.org/officeDocument/2006/math">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𝐱</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m:t>
                    </m:r>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𝐲</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𝑥</m:t>
                        </m:r>
                      </m:e>
                      <m:sub>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𝑖</m:t>
                        </m:r>
                      </m:sub>
                    </m:sSub>
                    <m:sSub>
                      <m:sSub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𝑦</m:t>
                        </m:r>
                      </m:e>
                      <m:sub>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𝑖</m:t>
                        </m:r>
                      </m:sub>
                    </m:sSub>
                  </m:oMath>
                </a14:m>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a:p>
                <a:pPr marL="241927" marR="0" lvl="0" indent="-241927" algn="l" defTabSz="967710" rtl="0" eaLnBrk="1" fontAlgn="auto" latinLnBrk="0" hangingPunct="1">
                  <a:lnSpc>
                    <a:spcPct val="120000"/>
                  </a:lnSpc>
                  <a:spcBef>
                    <a:spcPts val="3600"/>
                  </a:spcBef>
                  <a:spcAft>
                    <a:spcPts val="0"/>
                  </a:spcAft>
                  <a:buClrTx/>
                  <a:buSzTx/>
                  <a:buFontTx/>
                  <a:buBlip>
                    <a:blip r:embed="rId2"/>
                  </a:buBlip>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函数内积：</a:t>
                </a:r>
                <a:r>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 </a:t>
                </a:r>
                <a14:m>
                  <m:oMath xmlns:m="http://schemas.openxmlformats.org/officeDocument/2006/math">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&lt;</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𝑓</m:t>
                    </m:r>
                    <m:d>
                      <m:d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ctrlPr>
                      </m:dPr>
                      <m:e>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𝑥</m:t>
                        </m:r>
                      </m:e>
                    </m:d>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𝑔</m:t>
                    </m:r>
                    <m:d>
                      <m:d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ctrlPr>
                      </m:dPr>
                      <m:e>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𝑦</m:t>
                        </m:r>
                      </m:e>
                    </m:d>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&gt; =∫</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𝑓</m:t>
                    </m:r>
                    <m:d>
                      <m:d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ctrlPr>
                      </m:dPr>
                      <m:e>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𝑥</m:t>
                        </m:r>
                      </m:e>
                    </m:d>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 </m:t>
                    </m:r>
                    <m:acc>
                      <m:accPr>
                        <m:chr m:val="̅"/>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ctrlPr>
                      </m:accPr>
                      <m:e>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𝑔</m:t>
                        </m:r>
                        <m:d>
                          <m:d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ctrlPr>
                          </m:dPr>
                          <m:e>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𝑥</m:t>
                            </m:r>
                          </m:e>
                        </m:d>
                      </m:e>
                    </m:acc>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 </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rPr>
                      <m:t>𝑑𝑥</m:t>
                    </m:r>
                  </m:oMath>
                </a14:m>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mc:Choice>
        <mc:Fallback xmlns="">
          <p:sp>
            <p:nvSpPr>
              <p:cNvPr id="2" name="内容占位符 2">
                <a:extLst>
                  <a:ext uri="{FF2B5EF4-FFF2-40B4-BE49-F238E27FC236}">
                    <a16:creationId xmlns:a16="http://schemas.microsoft.com/office/drawing/2014/main" id="{C1BC5B25-C12D-F50F-4975-96A6C409B424}"/>
                  </a:ext>
                </a:extLst>
              </p:cNvPr>
              <p:cNvSpPr txBox="1">
                <a:spLocks noRot="1" noChangeAspect="1" noMove="1" noResize="1" noEditPoints="1" noAdjustHandles="1" noChangeArrowheads="1" noChangeShapeType="1" noTextEdit="1"/>
              </p:cNvSpPr>
              <p:nvPr/>
            </p:nvSpPr>
            <p:spPr>
              <a:xfrm>
                <a:off x="381368" y="1838877"/>
                <a:ext cx="7855226" cy="2163279"/>
              </a:xfrm>
              <a:prstGeom prst="rect">
                <a:avLst/>
              </a:prstGeom>
              <a:blipFill>
                <a:blip r:embed="rId3"/>
                <a:stretch>
                  <a:fillRect t="-5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161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a:latin typeface="Arial" panose="020B0604020202020204" pitchFamily="34" charset="0"/>
                <a:ea typeface="微软雅黑" panose="020B0503020204020204" pitchFamily="34" charset="-122"/>
              </a:rPr>
              <a:t>2</a:t>
            </a:r>
            <a:r>
              <a:rPr lang="zh-CN" altLang="en-US">
                <a:latin typeface="Arial" panose="020B0604020202020204" pitchFamily="34" charset="0"/>
                <a:ea typeface="微软雅黑" panose="020B0503020204020204" pitchFamily="34" charset="-122"/>
              </a:rPr>
              <a:t>维傅里叶变换举例</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C6DE7483-4EF1-167C-F6CB-5C1A69105DA2}"/>
              </a:ext>
            </a:extLst>
          </p:cNvPr>
          <p:cNvPicPr>
            <a:picLocks noChangeAspect="1"/>
          </p:cNvPicPr>
          <p:nvPr/>
        </p:nvPicPr>
        <p:blipFill>
          <a:blip r:embed="rId2"/>
          <a:stretch>
            <a:fillRect/>
          </a:stretch>
        </p:blipFill>
        <p:spPr>
          <a:xfrm>
            <a:off x="466598" y="1277223"/>
            <a:ext cx="11258803" cy="4740889"/>
          </a:xfrm>
          <a:prstGeom prst="rect">
            <a:avLst/>
          </a:prstGeom>
          <a:ln w="19050">
            <a:solidFill>
              <a:schemeClr val="tx1"/>
            </a:solidFill>
          </a:ln>
        </p:spPr>
      </p:pic>
      <p:sp>
        <p:nvSpPr>
          <p:cNvPr id="3" name="矩形 2">
            <a:extLst>
              <a:ext uri="{FF2B5EF4-FFF2-40B4-BE49-F238E27FC236}">
                <a16:creationId xmlns:a16="http://schemas.microsoft.com/office/drawing/2014/main" id="{2965E351-2DBB-8842-2E44-C2DBC87F944A}"/>
              </a:ext>
            </a:extLst>
          </p:cNvPr>
          <p:cNvSpPr/>
          <p:nvPr/>
        </p:nvSpPr>
        <p:spPr>
          <a:xfrm>
            <a:off x="381368" y="6581001"/>
            <a:ext cx="257153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From the lecture of Matthew Schwartz</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141162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rPr>
              <a:t>2</a:t>
            </a:r>
            <a:r>
              <a:rPr lang="zh-CN" altLang="en-US" dirty="0">
                <a:latin typeface="Arial" panose="020B0604020202020204" pitchFamily="34" charset="0"/>
                <a:ea typeface="微软雅黑" panose="020B0503020204020204" pitchFamily="34" charset="-122"/>
              </a:rPr>
              <a:t>维傅里叶变换举例</a:t>
            </a:r>
          </a:p>
        </p:txBody>
      </p:sp>
      <p:pic>
        <p:nvPicPr>
          <p:cNvPr id="2" name="图片 1">
            <a:extLst>
              <a:ext uri="{FF2B5EF4-FFF2-40B4-BE49-F238E27FC236}">
                <a16:creationId xmlns:a16="http://schemas.microsoft.com/office/drawing/2014/main" id="{C393FCD7-34C0-12D7-264C-147528ED0F01}"/>
              </a:ext>
            </a:extLst>
          </p:cNvPr>
          <p:cNvPicPr>
            <a:picLocks noChangeAspect="1"/>
          </p:cNvPicPr>
          <p:nvPr/>
        </p:nvPicPr>
        <p:blipFill>
          <a:blip r:embed="rId3"/>
          <a:stretch>
            <a:fillRect/>
          </a:stretch>
        </p:blipFill>
        <p:spPr>
          <a:xfrm>
            <a:off x="385666" y="1332454"/>
            <a:ext cx="11582400" cy="4882448"/>
          </a:xfrm>
          <a:prstGeom prst="rect">
            <a:avLst/>
          </a:prstGeom>
          <a:ln w="19050">
            <a:solidFill>
              <a:schemeClr val="tx1"/>
            </a:solidFill>
          </a:ln>
        </p:spPr>
      </p:pic>
      <p:sp>
        <p:nvSpPr>
          <p:cNvPr id="3" name="矩形 2">
            <a:extLst>
              <a:ext uri="{FF2B5EF4-FFF2-40B4-BE49-F238E27FC236}">
                <a16:creationId xmlns:a16="http://schemas.microsoft.com/office/drawing/2014/main" id="{1FD49FC0-0A06-7E9C-6D31-352992DABDC2}"/>
              </a:ext>
            </a:extLst>
          </p:cNvPr>
          <p:cNvSpPr/>
          <p:nvPr/>
        </p:nvSpPr>
        <p:spPr>
          <a:xfrm>
            <a:off x="381368" y="6581001"/>
            <a:ext cx="257153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From the lecture of Matthew Schwartz</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1830290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rPr>
              <a:t>2</a:t>
            </a:r>
            <a:r>
              <a:rPr lang="zh-CN" altLang="en-US" dirty="0">
                <a:latin typeface="Arial" panose="020B0604020202020204" pitchFamily="34" charset="0"/>
                <a:ea typeface="微软雅黑" panose="020B0503020204020204" pitchFamily="34" charset="-122"/>
              </a:rPr>
              <a:t>维傅里叶变换举例</a:t>
            </a:r>
          </a:p>
        </p:txBody>
      </p:sp>
      <p:pic>
        <p:nvPicPr>
          <p:cNvPr id="2" name="图片 1">
            <a:extLst>
              <a:ext uri="{FF2B5EF4-FFF2-40B4-BE49-F238E27FC236}">
                <a16:creationId xmlns:a16="http://schemas.microsoft.com/office/drawing/2014/main" id="{BA60DEBF-CC5B-5273-640A-A2CEE512BCAC}"/>
              </a:ext>
            </a:extLst>
          </p:cNvPr>
          <p:cNvPicPr>
            <a:picLocks noChangeAspect="1"/>
          </p:cNvPicPr>
          <p:nvPr/>
        </p:nvPicPr>
        <p:blipFill>
          <a:blip r:embed="rId2"/>
          <a:stretch>
            <a:fillRect/>
          </a:stretch>
        </p:blipFill>
        <p:spPr>
          <a:xfrm>
            <a:off x="609600" y="1455688"/>
            <a:ext cx="10515600" cy="4783921"/>
          </a:xfrm>
          <a:prstGeom prst="rect">
            <a:avLst/>
          </a:prstGeom>
          <a:ln w="19050">
            <a:solidFill>
              <a:schemeClr val="tx1"/>
            </a:solidFill>
          </a:ln>
        </p:spPr>
      </p:pic>
      <p:sp>
        <p:nvSpPr>
          <p:cNvPr id="3" name="矩形 2">
            <a:extLst>
              <a:ext uri="{FF2B5EF4-FFF2-40B4-BE49-F238E27FC236}">
                <a16:creationId xmlns:a16="http://schemas.microsoft.com/office/drawing/2014/main" id="{57646FD9-5FD8-017D-F4BD-DA8A3DA882E4}"/>
              </a:ext>
            </a:extLst>
          </p:cNvPr>
          <p:cNvSpPr/>
          <p:nvPr/>
        </p:nvSpPr>
        <p:spPr>
          <a:xfrm>
            <a:off x="381368" y="6581001"/>
            <a:ext cx="257153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From the lecture of Matthew Schwartz</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100251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20D11E7-A1E7-4A17-4FC0-8514D4020146}"/>
              </a:ext>
            </a:extLst>
          </p:cNvPr>
          <p:cNvSpPr/>
          <p:nvPr/>
        </p:nvSpPr>
        <p:spPr>
          <a:xfrm>
            <a:off x="1954179" y="1389605"/>
            <a:ext cx="8081235" cy="4371209"/>
          </a:xfrm>
          <a:prstGeom prst="rect">
            <a:avLst/>
          </a:prstGeom>
          <a:ln w="19050">
            <a:solidFill>
              <a:schemeClr val="tx1"/>
            </a:solidFill>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稀疏性</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077F3863-843D-01FE-906C-93409A2B0200}"/>
              </a:ext>
            </a:extLst>
          </p:cNvPr>
          <p:cNvPicPr>
            <a:picLocks noChangeAspect="1"/>
          </p:cNvPicPr>
          <p:nvPr/>
        </p:nvPicPr>
        <p:blipFill>
          <a:blip r:embed="rId2"/>
          <a:stretch>
            <a:fillRect/>
          </a:stretch>
        </p:blipFill>
        <p:spPr>
          <a:xfrm>
            <a:off x="1954180" y="1389605"/>
            <a:ext cx="3975754" cy="4371211"/>
          </a:xfrm>
          <a:prstGeom prst="rect">
            <a:avLst/>
          </a:prstGeom>
        </p:spPr>
      </p:pic>
      <p:pic>
        <p:nvPicPr>
          <p:cNvPr id="3" name="图片 2">
            <a:extLst>
              <a:ext uri="{FF2B5EF4-FFF2-40B4-BE49-F238E27FC236}">
                <a16:creationId xmlns:a16="http://schemas.microsoft.com/office/drawing/2014/main" id="{B28DDC70-DFC4-6F54-0F1D-7B716CB8AE7B}"/>
              </a:ext>
            </a:extLst>
          </p:cNvPr>
          <p:cNvPicPr>
            <a:picLocks noChangeAspect="1"/>
          </p:cNvPicPr>
          <p:nvPr/>
        </p:nvPicPr>
        <p:blipFill rotWithShape="1">
          <a:blip r:embed="rId3"/>
          <a:srcRect b="2308"/>
          <a:stretch/>
        </p:blipFill>
        <p:spPr>
          <a:xfrm>
            <a:off x="6004160" y="1389606"/>
            <a:ext cx="4031255" cy="4371210"/>
          </a:xfrm>
          <a:prstGeom prst="rect">
            <a:avLst/>
          </a:prstGeom>
        </p:spPr>
      </p:pic>
      <p:sp>
        <p:nvSpPr>
          <p:cNvPr id="4" name="矩形 3">
            <a:extLst>
              <a:ext uri="{FF2B5EF4-FFF2-40B4-BE49-F238E27FC236}">
                <a16:creationId xmlns:a16="http://schemas.microsoft.com/office/drawing/2014/main" id="{02227F0C-F808-2F6B-21FF-B808EE0C9A4A}"/>
              </a:ext>
            </a:extLst>
          </p:cNvPr>
          <p:cNvSpPr/>
          <p:nvPr/>
        </p:nvSpPr>
        <p:spPr>
          <a:xfrm>
            <a:off x="381368" y="6581001"/>
            <a:ext cx="257153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From the lecture of Matthew Schwartz</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26416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C0E1C-0A03-04F6-5470-388B42DB58BF}"/>
              </a:ext>
            </a:extLst>
          </p:cNvPr>
          <p:cNvSpPr>
            <a:spLocks noGrp="1"/>
          </p:cNvSpPr>
          <p:nvPr>
            <p:ph type="title"/>
          </p:nvPr>
        </p:nvSpPr>
        <p:spPr/>
        <p:txBody>
          <a:bodyPr/>
          <a:lstStyle/>
          <a:p>
            <a:r>
              <a:rPr lang="en-US" altLang="zh-CN" sz="3200" dirty="0"/>
              <a:t>Simplicity is important</a:t>
            </a:r>
            <a:endParaRPr lang="zh-CN" altLang="en-US" dirty="0"/>
          </a:p>
        </p:txBody>
      </p:sp>
      <p:pic>
        <p:nvPicPr>
          <p:cNvPr id="4" name="图片 3">
            <a:extLst>
              <a:ext uri="{FF2B5EF4-FFF2-40B4-BE49-F238E27FC236}">
                <a16:creationId xmlns:a16="http://schemas.microsoft.com/office/drawing/2014/main" id="{17A0A923-1B09-F5D6-ACB4-B6127654B489}"/>
              </a:ext>
            </a:extLst>
          </p:cNvPr>
          <p:cNvPicPr>
            <a:picLocks noChangeAspect="1"/>
          </p:cNvPicPr>
          <p:nvPr/>
        </p:nvPicPr>
        <p:blipFill>
          <a:blip r:embed="rId2"/>
          <a:stretch>
            <a:fillRect/>
          </a:stretch>
        </p:blipFill>
        <p:spPr>
          <a:xfrm>
            <a:off x="195262" y="1266825"/>
            <a:ext cx="11801475" cy="4324350"/>
          </a:xfrm>
          <a:prstGeom prst="rect">
            <a:avLst/>
          </a:prstGeom>
        </p:spPr>
      </p:pic>
    </p:spTree>
    <p:extLst>
      <p:ext uri="{BB962C8B-B14F-4D97-AF65-F5344CB8AC3E}">
        <p14:creationId xmlns:p14="http://schemas.microsoft.com/office/powerpoint/2010/main" val="1912033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滤波</a:t>
            </a:r>
            <a:endParaRPr lang="zh-CN" altLang="en-US" dirty="0">
              <a:latin typeface="Arial" panose="020B0604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01811D46-05E2-78A6-CE82-90DA44D20447}"/>
              </a:ext>
            </a:extLst>
          </p:cNvPr>
          <p:cNvPicPr>
            <a:picLocks noChangeAspect="1"/>
          </p:cNvPicPr>
          <p:nvPr/>
        </p:nvPicPr>
        <p:blipFill>
          <a:blip r:embed="rId2"/>
          <a:stretch>
            <a:fillRect/>
          </a:stretch>
        </p:blipFill>
        <p:spPr>
          <a:xfrm>
            <a:off x="1540828" y="1375388"/>
            <a:ext cx="4263624" cy="3660438"/>
          </a:xfrm>
          <a:prstGeom prst="rect">
            <a:avLst/>
          </a:prstGeom>
          <a:ln w="19050">
            <a:solidFill>
              <a:schemeClr val="tx1"/>
            </a:solidFill>
          </a:ln>
        </p:spPr>
      </p:pic>
      <p:pic>
        <p:nvPicPr>
          <p:cNvPr id="6" name="图片 5">
            <a:extLst>
              <a:ext uri="{FF2B5EF4-FFF2-40B4-BE49-F238E27FC236}">
                <a16:creationId xmlns:a16="http://schemas.microsoft.com/office/drawing/2014/main" id="{556B2833-1996-C404-DA23-28A9AA96BAF2}"/>
              </a:ext>
            </a:extLst>
          </p:cNvPr>
          <p:cNvPicPr>
            <a:picLocks noChangeAspect="1"/>
          </p:cNvPicPr>
          <p:nvPr/>
        </p:nvPicPr>
        <p:blipFill>
          <a:blip r:embed="rId3"/>
          <a:stretch>
            <a:fillRect/>
          </a:stretch>
        </p:blipFill>
        <p:spPr>
          <a:xfrm>
            <a:off x="6282107" y="1375388"/>
            <a:ext cx="4255362" cy="3660438"/>
          </a:xfrm>
          <a:prstGeom prst="rect">
            <a:avLst/>
          </a:prstGeom>
          <a:ln w="19050">
            <a:solidFill>
              <a:schemeClr val="tx1"/>
            </a:solidFill>
          </a:ln>
        </p:spPr>
      </p:pic>
      <p:sp>
        <p:nvSpPr>
          <p:cNvPr id="7" name="矩形 6">
            <a:extLst>
              <a:ext uri="{FF2B5EF4-FFF2-40B4-BE49-F238E27FC236}">
                <a16:creationId xmlns:a16="http://schemas.microsoft.com/office/drawing/2014/main" id="{1C2DA316-FAF1-53FC-2660-3E2774CD78C0}"/>
              </a:ext>
            </a:extLst>
          </p:cNvPr>
          <p:cNvSpPr/>
          <p:nvPr/>
        </p:nvSpPr>
        <p:spPr>
          <a:xfrm>
            <a:off x="381368" y="6581001"/>
            <a:ext cx="725956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https://www.bogotobogo.com/Matlab/images/ImageProcessing_6_Low_Pass_Filter/noise_in_rgb_image.png</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32282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高通滤波</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564B81A0-4E6E-A9B2-46E0-40813A351A7C}"/>
              </a:ext>
            </a:extLst>
          </p:cNvPr>
          <p:cNvPicPr>
            <a:picLocks noChangeAspect="1"/>
          </p:cNvPicPr>
          <p:nvPr/>
        </p:nvPicPr>
        <p:blipFill>
          <a:blip r:embed="rId2"/>
          <a:stretch>
            <a:fillRect/>
          </a:stretch>
        </p:blipFill>
        <p:spPr>
          <a:xfrm>
            <a:off x="2448799" y="1257807"/>
            <a:ext cx="7294401" cy="4865441"/>
          </a:xfrm>
          <a:prstGeom prst="rect">
            <a:avLst/>
          </a:prstGeom>
          <a:ln w="19050">
            <a:solidFill>
              <a:schemeClr val="tx1"/>
            </a:solidFill>
          </a:ln>
        </p:spPr>
      </p:pic>
      <p:sp>
        <p:nvSpPr>
          <p:cNvPr id="3" name="矩形 2">
            <a:extLst>
              <a:ext uri="{FF2B5EF4-FFF2-40B4-BE49-F238E27FC236}">
                <a16:creationId xmlns:a16="http://schemas.microsoft.com/office/drawing/2014/main" id="{BBF54D7E-3690-A3C5-609B-0B1C5318F3B4}"/>
              </a:ext>
            </a:extLst>
          </p:cNvPr>
          <p:cNvSpPr/>
          <p:nvPr/>
        </p:nvSpPr>
        <p:spPr>
          <a:xfrm>
            <a:off x="381368" y="6581001"/>
            <a:ext cx="257153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From the lecture of Matthew Schwartz</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104661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低通滤波</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56A7A23F-3EA8-FB59-DA4E-15F4672EFC03}"/>
              </a:ext>
            </a:extLst>
          </p:cNvPr>
          <p:cNvPicPr>
            <a:picLocks noChangeAspect="1"/>
          </p:cNvPicPr>
          <p:nvPr/>
        </p:nvPicPr>
        <p:blipFill>
          <a:blip r:embed="rId2"/>
          <a:stretch>
            <a:fillRect/>
          </a:stretch>
        </p:blipFill>
        <p:spPr>
          <a:xfrm>
            <a:off x="2483352" y="1214038"/>
            <a:ext cx="7225295" cy="4915267"/>
          </a:xfrm>
          <a:prstGeom prst="rect">
            <a:avLst/>
          </a:prstGeom>
          <a:ln w="19050">
            <a:solidFill>
              <a:schemeClr val="tx1"/>
            </a:solidFill>
          </a:ln>
        </p:spPr>
      </p:pic>
      <p:sp>
        <p:nvSpPr>
          <p:cNvPr id="3" name="矩形 2">
            <a:extLst>
              <a:ext uri="{FF2B5EF4-FFF2-40B4-BE49-F238E27FC236}">
                <a16:creationId xmlns:a16="http://schemas.microsoft.com/office/drawing/2014/main" id="{46BD4E7D-636F-57F2-D88D-7C8FA59763FC}"/>
              </a:ext>
            </a:extLst>
          </p:cNvPr>
          <p:cNvSpPr/>
          <p:nvPr/>
        </p:nvSpPr>
        <p:spPr>
          <a:xfrm>
            <a:off x="381368" y="6581001"/>
            <a:ext cx="257153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From the lecture of Matthew Schwartz</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235222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低通滤波</a:t>
            </a:r>
            <a:endParaRPr lang="zh-CN" altLang="en-US"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FA78E78D-302C-436F-1D85-6628F1104139}"/>
              </a:ext>
            </a:extLst>
          </p:cNvPr>
          <p:cNvPicPr>
            <a:picLocks noChangeAspect="1"/>
          </p:cNvPicPr>
          <p:nvPr/>
        </p:nvPicPr>
        <p:blipFill>
          <a:blip r:embed="rId2"/>
          <a:stretch>
            <a:fillRect/>
          </a:stretch>
        </p:blipFill>
        <p:spPr>
          <a:xfrm>
            <a:off x="2236236" y="1217903"/>
            <a:ext cx="7719527" cy="5047383"/>
          </a:xfrm>
          <a:prstGeom prst="rect">
            <a:avLst/>
          </a:prstGeom>
          <a:ln w="19050">
            <a:solidFill>
              <a:schemeClr val="tx1"/>
            </a:solidFill>
          </a:ln>
        </p:spPr>
      </p:pic>
      <p:sp>
        <p:nvSpPr>
          <p:cNvPr id="3" name="矩形 2">
            <a:extLst>
              <a:ext uri="{FF2B5EF4-FFF2-40B4-BE49-F238E27FC236}">
                <a16:creationId xmlns:a16="http://schemas.microsoft.com/office/drawing/2014/main" id="{A03B0444-852D-0630-447D-D15349BF8B16}"/>
              </a:ext>
            </a:extLst>
          </p:cNvPr>
          <p:cNvSpPr/>
          <p:nvPr/>
        </p:nvSpPr>
        <p:spPr>
          <a:xfrm>
            <a:off x="381368" y="6562068"/>
            <a:ext cx="257153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From the lecture of Matthew Schwartz</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243452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a:extLst>
              <a:ext uri="{FF2B5EF4-FFF2-40B4-BE49-F238E27FC236}">
                <a16:creationId xmlns:a16="http://schemas.microsoft.com/office/drawing/2014/main" id="{4B081836-7E4E-4185-BA8F-209E1C8B84E6}"/>
              </a:ext>
            </a:extLst>
          </p:cNvPr>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p:blipFill>
        <p:spPr>
          <a:xfrm>
            <a:off x="0" y="0"/>
            <a:ext cx="12192000" cy="6858000"/>
          </a:xfrm>
          <a:prstGeom prst="rect">
            <a:avLst/>
          </a:prstGeom>
        </p:spPr>
      </p:pic>
      <p:sp>
        <p:nvSpPr>
          <p:cNvPr id="6" name="矩形 5">
            <a:extLst>
              <a:ext uri="{FF2B5EF4-FFF2-40B4-BE49-F238E27FC236}">
                <a16:creationId xmlns:a16="http://schemas.microsoft.com/office/drawing/2014/main" id="{1EB83FC9-5183-45E2-9E72-4DCB2439E30A}"/>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 name="矩形 6">
            <a:extLst>
              <a:ext uri="{FF2B5EF4-FFF2-40B4-BE49-F238E27FC236}">
                <a16:creationId xmlns:a16="http://schemas.microsoft.com/office/drawing/2014/main" id="{324BB652-7ADC-4D1C-B28E-1DBD14A22811}"/>
              </a:ext>
            </a:extLst>
          </p:cNvPr>
          <p:cNvSpPr/>
          <p:nvPr/>
        </p:nvSpPr>
        <p:spPr>
          <a:xfrm>
            <a:off x="3028819" y="-6066"/>
            <a:ext cx="1553630" cy="1569660"/>
          </a:xfrm>
          <a:prstGeom prst="rect">
            <a:avLst/>
          </a:prstGeom>
          <a:solidFill>
            <a:schemeClr val="tx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rPr>
              <a:t>02</a:t>
            </a:r>
            <a:endParaRPr kumimoji="0" lang="zh-CN" altLang="en-US" sz="9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8" name="矩形 7">
            <a:extLst>
              <a:ext uri="{FF2B5EF4-FFF2-40B4-BE49-F238E27FC236}">
                <a16:creationId xmlns:a16="http://schemas.microsoft.com/office/drawing/2014/main" id="{B5CB1F13-E7B7-4899-9A29-1FC1FBF75B0E}"/>
              </a:ext>
            </a:extLst>
          </p:cNvPr>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9" name="图片 8" descr="图片包含 建筑物&#10;&#10;自动生成的说明">
            <a:extLst>
              <a:ext uri="{FF2B5EF4-FFF2-40B4-BE49-F238E27FC236}">
                <a16:creationId xmlns:a16="http://schemas.microsoft.com/office/drawing/2014/main" id="{2E0E98AB-678B-4AE3-B65A-045B7A67A8A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a:extLst>
              <a:ext uri="{FF2B5EF4-FFF2-40B4-BE49-F238E27FC236}">
                <a16:creationId xmlns:a16="http://schemas.microsoft.com/office/drawing/2014/main" id="{F0860191-C098-4A60-B5DC-304B7D375F27}"/>
              </a:ext>
            </a:extLst>
          </p:cNvPr>
          <p:cNvSpPr/>
          <p:nvPr/>
        </p:nvSpPr>
        <p:spPr>
          <a:xfrm>
            <a:off x="2430899" y="2214264"/>
            <a:ext cx="2749471"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C8161E"/>
                </a:solidFill>
                <a:effectLst/>
                <a:uLnTx/>
                <a:uFillTx/>
                <a:latin typeface="Arial" panose="020B0604020202020204" pitchFamily="34" charset="0"/>
                <a:ea typeface="微软雅黑" panose="020B0503020204020204" pitchFamily="34" charset="-122"/>
                <a:cs typeface="+mn-cs"/>
              </a:rPr>
              <a:t>傅里叶变换</a:t>
            </a:r>
            <a:endParaRPr kumimoji="0" lang="en-US" altLang="zh-CN" sz="4000" b="1" i="0" u="none" strike="noStrike" kern="1200" cap="none" spc="0" normalizeH="0" baseline="0" noProof="0" dirty="0">
              <a:ln>
                <a:noFill/>
              </a:ln>
              <a:solidFill>
                <a:srgbClr val="C8161E"/>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08924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连续傅里叶变换 （</a:t>
            </a:r>
            <a:r>
              <a:rPr lang="en-US" altLang="zh-CN">
                <a:latin typeface="Arial" panose="020B0604020202020204" pitchFamily="34" charset="0"/>
                <a:ea typeface="微软雅黑" panose="020B0503020204020204" pitchFamily="34" charset="-122"/>
              </a:rPr>
              <a:t>CFT</a:t>
            </a:r>
            <a:r>
              <a:rPr lang="zh-CN" altLang="en-US">
                <a:latin typeface="Arial" panose="020B0604020202020204" pitchFamily="34" charset="0"/>
                <a:ea typeface="微软雅黑" panose="020B0503020204020204" pitchFamily="34" charset="-122"/>
              </a:rPr>
              <a:t>）</a:t>
            </a:r>
            <a:endParaRPr lang="zh-CN" altLang="en-US" dirty="0">
              <a:latin typeface="Arial" panose="020B0604020202020204" pitchFamily="34" charset="0"/>
              <a:ea typeface="微软雅黑" panose="020B0503020204020204" pitchFamily="34" charset="-122"/>
            </a:endParaRPr>
          </a:p>
        </p:txBody>
      </p:sp>
      <p:sp>
        <p:nvSpPr>
          <p:cNvPr id="4" name="文本框 3">
            <a:extLst>
              <a:ext uri="{FF2B5EF4-FFF2-40B4-BE49-F238E27FC236}">
                <a16:creationId xmlns:a16="http://schemas.microsoft.com/office/drawing/2014/main" id="{1E04E2EA-2BAA-9E0E-33BC-78411DCE5D09}"/>
              </a:ext>
            </a:extLst>
          </p:cNvPr>
          <p:cNvSpPr txBox="1"/>
          <p:nvPr/>
        </p:nvSpPr>
        <p:spPr>
          <a:xfrm>
            <a:off x="381368" y="1526193"/>
            <a:ext cx="118545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适用情形：在时域空间上信号的采样可以做到精度无穷且无界，也就是说我们可以得到待变换函数</a:t>
            </a: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g</a:t>
            </a: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任意一点的值。</a:t>
            </a:r>
          </a:p>
        </p:txBody>
      </p:sp>
      <p:pic>
        <p:nvPicPr>
          <p:cNvPr id="7" name="图片 6">
            <a:extLst>
              <a:ext uri="{FF2B5EF4-FFF2-40B4-BE49-F238E27FC236}">
                <a16:creationId xmlns:a16="http://schemas.microsoft.com/office/drawing/2014/main" id="{6489D158-6075-9A95-5A9E-B413F00AB885}"/>
              </a:ext>
            </a:extLst>
          </p:cNvPr>
          <p:cNvPicPr>
            <a:picLocks noChangeAspect="1"/>
          </p:cNvPicPr>
          <p:nvPr/>
        </p:nvPicPr>
        <p:blipFill>
          <a:blip r:embed="rId2"/>
          <a:stretch>
            <a:fillRect/>
          </a:stretch>
        </p:blipFill>
        <p:spPr>
          <a:xfrm>
            <a:off x="4044844" y="2529393"/>
            <a:ext cx="4102311" cy="685835"/>
          </a:xfrm>
          <a:prstGeom prst="rect">
            <a:avLst/>
          </a:prstGeom>
          <a:ln>
            <a:solidFill>
              <a:schemeClr val="tx1"/>
            </a:solidFill>
          </a:ln>
        </p:spPr>
      </p:pic>
      <p:pic>
        <p:nvPicPr>
          <p:cNvPr id="9" name="图片 8">
            <a:extLst>
              <a:ext uri="{FF2B5EF4-FFF2-40B4-BE49-F238E27FC236}">
                <a16:creationId xmlns:a16="http://schemas.microsoft.com/office/drawing/2014/main" id="{42D14466-A10B-9F74-A2EB-995CEFA82A26}"/>
              </a:ext>
            </a:extLst>
          </p:cNvPr>
          <p:cNvPicPr>
            <a:picLocks noChangeAspect="1"/>
          </p:cNvPicPr>
          <p:nvPr/>
        </p:nvPicPr>
        <p:blipFill>
          <a:blip r:embed="rId3"/>
          <a:stretch>
            <a:fillRect/>
          </a:stretch>
        </p:blipFill>
        <p:spPr>
          <a:xfrm>
            <a:off x="4346484" y="4023165"/>
            <a:ext cx="3499030" cy="666784"/>
          </a:xfrm>
          <a:prstGeom prst="rect">
            <a:avLst/>
          </a:prstGeom>
          <a:ln>
            <a:solidFill>
              <a:schemeClr val="tx1"/>
            </a:solidFill>
          </a:ln>
        </p:spPr>
      </p:pic>
      <p:sp>
        <p:nvSpPr>
          <p:cNvPr id="10" name="文本框 9">
            <a:extLst>
              <a:ext uri="{FF2B5EF4-FFF2-40B4-BE49-F238E27FC236}">
                <a16:creationId xmlns:a16="http://schemas.microsoft.com/office/drawing/2014/main" id="{D8846F54-B944-1FAF-09B4-5C5CD0B3ABDA}"/>
              </a:ext>
            </a:extLst>
          </p:cNvPr>
          <p:cNvSpPr txBox="1"/>
          <p:nvPr/>
        </p:nvSpPr>
        <p:spPr>
          <a:xfrm>
            <a:off x="1862608" y="2687645"/>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傅里叶变换：</a:t>
            </a:r>
          </a:p>
        </p:txBody>
      </p:sp>
      <p:sp>
        <p:nvSpPr>
          <p:cNvPr id="11" name="文本框 10">
            <a:extLst>
              <a:ext uri="{FF2B5EF4-FFF2-40B4-BE49-F238E27FC236}">
                <a16:creationId xmlns:a16="http://schemas.microsoft.com/office/drawing/2014/main" id="{85E7991B-D403-4BB3-518A-58E92EF3F719}"/>
              </a:ext>
            </a:extLst>
          </p:cNvPr>
          <p:cNvSpPr txBox="1"/>
          <p:nvPr/>
        </p:nvSpPr>
        <p:spPr>
          <a:xfrm>
            <a:off x="1631775" y="4171891"/>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傅里叶逆变换：</a:t>
            </a:r>
          </a:p>
        </p:txBody>
      </p:sp>
    </p:spTree>
    <p:extLst>
      <p:ext uri="{BB962C8B-B14F-4D97-AF65-F5344CB8AC3E}">
        <p14:creationId xmlns:p14="http://schemas.microsoft.com/office/powerpoint/2010/main" val="394259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对于</a:t>
            </a:r>
            <a:r>
              <a:rPr lang="en-US" altLang="zh-CN">
                <a:latin typeface="Arial" panose="020B0604020202020204" pitchFamily="34" charset="0"/>
                <a:ea typeface="微软雅黑" panose="020B0503020204020204" pitchFamily="34" charset="-122"/>
              </a:rPr>
              <a:t>CFT</a:t>
            </a:r>
            <a:r>
              <a:rPr lang="zh-CN" altLang="en-US">
                <a:latin typeface="Arial" panose="020B0604020202020204" pitchFamily="34" charset="0"/>
                <a:ea typeface="微软雅黑" panose="020B0503020204020204" pitchFamily="34" charset="-122"/>
              </a:rPr>
              <a:t>的理解</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CA6908F-055E-9A73-D4E2-3875B9BC46B6}"/>
                  </a:ext>
                </a:extLst>
              </p:cNvPr>
              <p:cNvSpPr txBox="1"/>
              <p:nvPr/>
            </p:nvSpPr>
            <p:spPr>
              <a:xfrm>
                <a:off x="381369" y="2465258"/>
                <a:ext cx="10275668" cy="391927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2400"/>
                  </a:spcBef>
                  <a:spcAft>
                    <a:spcPts val="0"/>
                  </a:spcAft>
                  <a:buClrTx/>
                  <a:buSzTx/>
                  <a:buFontTx/>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在做傅里叶变换时，可以看作是把</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g(x)</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投影到了另一个函数空间，这个函数空间的基底是</a:t>
                </a:r>
                <a14:m>
                  <m:oMath xmlns:m="http://schemas.openxmlformats.org/officeDocument/2006/math">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𝑒</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𝜋</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𝜉</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p>
                    </m:sSup>
                  </m:oMath>
                </a14:m>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。逆变换则是使用基底表示函数。</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2400"/>
                  </a:spcBef>
                  <a:spcAft>
                    <a:spcPts val="0"/>
                  </a:spcAft>
                  <a:buClrTx/>
                  <a:buSzTx/>
                  <a:buFontTx/>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由于</a:t>
                </a:r>
                <a14:m>
                  <m:oMath xmlns:m="http://schemas.openxmlformats.org/officeDocument/2006/math">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𝑒</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𝜋</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𝜉</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func>
                      <m:func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cos</m:t>
                        </m:r>
                      </m:fName>
                      <m:e>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𝜋𝜉</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e>
                        </m:d>
                      </m:e>
                    </m:func>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m:rPr>
                        <m:sty m:val="p"/>
                      </m:rPr>
                      <a:rPr kumimoji="0" lang="en-US" altLang="zh-CN"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sin</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𝜋𝜉</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a14:m>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投影空间为三角空间。三角函数具有很多良好的性质，如</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sinx</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和</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cosx</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互为导数，周期性，振荡性等。</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2400"/>
                  </a:spcBef>
                  <a:spcAft>
                    <a:spcPts val="0"/>
                  </a:spcAft>
                  <a:buClrTx/>
                  <a:buSzTx/>
                  <a:buFontTx/>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正频率和负频率可以分别理解为逆时针和顺时针旋转的波形。</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2400"/>
                  </a:spcBef>
                  <a:spcAft>
                    <a:spcPts val="0"/>
                  </a:spcAft>
                  <a:buClrTx/>
                  <a:buSzTx/>
                  <a:buFontTx/>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如果</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g(x)</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是非周期的，那么想要完全获得它的信息，需要对全空间进行无限精度采样。反之，只需在任意一个周期宽度下进行无限精度采样即可。</a:t>
                </a:r>
              </a:p>
            </p:txBody>
          </p:sp>
        </mc:Choice>
        <mc:Fallback xmlns="">
          <p:sp>
            <p:nvSpPr>
              <p:cNvPr id="2" name="文本框 1">
                <a:extLst>
                  <a:ext uri="{FF2B5EF4-FFF2-40B4-BE49-F238E27FC236}">
                    <a16:creationId xmlns:a16="http://schemas.microsoft.com/office/drawing/2014/main" id="{2CA6908F-055E-9A73-D4E2-3875B9BC46B6}"/>
                  </a:ext>
                </a:extLst>
              </p:cNvPr>
              <p:cNvSpPr txBox="1">
                <a:spLocks noRot="1" noChangeAspect="1" noMove="1" noResize="1" noEditPoints="1" noAdjustHandles="1" noChangeArrowheads="1" noChangeShapeType="1" noTextEdit="1"/>
              </p:cNvSpPr>
              <p:nvPr/>
            </p:nvSpPr>
            <p:spPr>
              <a:xfrm>
                <a:off x="381369" y="2465258"/>
                <a:ext cx="10275668" cy="3919278"/>
              </a:xfrm>
              <a:prstGeom prst="rect">
                <a:avLst/>
              </a:prstGeom>
              <a:blipFill>
                <a:blip r:embed="rId2"/>
                <a:stretch>
                  <a:fillRect l="-415" b="-155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476B83C-261C-A34A-1183-2D51BB80F505}"/>
              </a:ext>
            </a:extLst>
          </p:cNvPr>
          <p:cNvPicPr>
            <a:picLocks noChangeAspect="1"/>
          </p:cNvPicPr>
          <p:nvPr/>
        </p:nvPicPr>
        <p:blipFill>
          <a:blip r:embed="rId3"/>
          <a:stretch>
            <a:fillRect/>
          </a:stretch>
        </p:blipFill>
        <p:spPr>
          <a:xfrm>
            <a:off x="1420055" y="1351856"/>
            <a:ext cx="4102311" cy="685835"/>
          </a:xfrm>
          <a:prstGeom prst="rect">
            <a:avLst/>
          </a:prstGeom>
          <a:ln>
            <a:solidFill>
              <a:schemeClr val="tx1"/>
            </a:solidFill>
          </a:ln>
        </p:spPr>
      </p:pic>
      <p:pic>
        <p:nvPicPr>
          <p:cNvPr id="5" name="图片 4">
            <a:extLst>
              <a:ext uri="{FF2B5EF4-FFF2-40B4-BE49-F238E27FC236}">
                <a16:creationId xmlns:a16="http://schemas.microsoft.com/office/drawing/2014/main" id="{21F40084-4D00-8905-A582-4A381C4DEF80}"/>
              </a:ext>
            </a:extLst>
          </p:cNvPr>
          <p:cNvPicPr>
            <a:picLocks noChangeAspect="1"/>
          </p:cNvPicPr>
          <p:nvPr/>
        </p:nvPicPr>
        <p:blipFill>
          <a:blip r:embed="rId4"/>
          <a:stretch>
            <a:fillRect/>
          </a:stretch>
        </p:blipFill>
        <p:spPr>
          <a:xfrm>
            <a:off x="6911723" y="1351856"/>
            <a:ext cx="3599002" cy="685835"/>
          </a:xfrm>
          <a:prstGeom prst="rect">
            <a:avLst/>
          </a:prstGeom>
          <a:ln>
            <a:solidFill>
              <a:schemeClr val="tx1"/>
            </a:solidFill>
          </a:ln>
        </p:spPr>
      </p:pic>
      <p:pic>
        <p:nvPicPr>
          <p:cNvPr id="1028" name="Picture 4">
            <a:extLst>
              <a:ext uri="{FF2B5EF4-FFF2-40B4-BE49-F238E27FC236}">
                <a16:creationId xmlns:a16="http://schemas.microsoft.com/office/drawing/2014/main" id="{3834E010-9259-D053-6A48-31AA0EA95B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3557" y="4093999"/>
            <a:ext cx="3934334" cy="141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51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a:extLst>
              <a:ext uri="{FF2B5EF4-FFF2-40B4-BE49-F238E27FC236}">
                <a16:creationId xmlns:a16="http://schemas.microsoft.com/office/drawing/2014/main" id="{4B081836-7E4E-4185-BA8F-209E1C8B84E6}"/>
              </a:ext>
            </a:extLst>
          </p:cNvPr>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p:blipFill>
        <p:spPr>
          <a:xfrm>
            <a:off x="0" y="0"/>
            <a:ext cx="12192000" cy="6858000"/>
          </a:xfrm>
          <a:prstGeom prst="rect">
            <a:avLst/>
          </a:prstGeom>
        </p:spPr>
      </p:pic>
      <p:sp>
        <p:nvSpPr>
          <p:cNvPr id="6" name="矩形 5">
            <a:extLst>
              <a:ext uri="{FF2B5EF4-FFF2-40B4-BE49-F238E27FC236}">
                <a16:creationId xmlns:a16="http://schemas.microsoft.com/office/drawing/2014/main" id="{1EB83FC9-5183-45E2-9E72-4DCB2439E30A}"/>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 name="矩形 6">
            <a:extLst>
              <a:ext uri="{FF2B5EF4-FFF2-40B4-BE49-F238E27FC236}">
                <a16:creationId xmlns:a16="http://schemas.microsoft.com/office/drawing/2014/main" id="{324BB652-7ADC-4D1C-B28E-1DBD14A22811}"/>
              </a:ext>
            </a:extLst>
          </p:cNvPr>
          <p:cNvSpPr/>
          <p:nvPr/>
        </p:nvSpPr>
        <p:spPr>
          <a:xfrm>
            <a:off x="3028819" y="0"/>
            <a:ext cx="1553630" cy="1569660"/>
          </a:xfrm>
          <a:prstGeom prst="rect">
            <a:avLst/>
          </a:prstGeom>
          <a:solidFill>
            <a:schemeClr val="tx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rPr>
              <a:t>03</a:t>
            </a:r>
            <a:endParaRPr kumimoji="0" lang="zh-CN" altLang="en-US" sz="9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8" name="矩形 7">
            <a:extLst>
              <a:ext uri="{FF2B5EF4-FFF2-40B4-BE49-F238E27FC236}">
                <a16:creationId xmlns:a16="http://schemas.microsoft.com/office/drawing/2014/main" id="{B5CB1F13-E7B7-4899-9A29-1FC1FBF75B0E}"/>
              </a:ext>
            </a:extLst>
          </p:cNvPr>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9" name="图片 8" descr="图片包含 建筑物&#10;&#10;自动生成的说明">
            <a:extLst>
              <a:ext uri="{FF2B5EF4-FFF2-40B4-BE49-F238E27FC236}">
                <a16:creationId xmlns:a16="http://schemas.microsoft.com/office/drawing/2014/main" id="{2E0E98AB-678B-4AE3-B65A-045B7A67A8A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a:extLst>
              <a:ext uri="{FF2B5EF4-FFF2-40B4-BE49-F238E27FC236}">
                <a16:creationId xmlns:a16="http://schemas.microsoft.com/office/drawing/2014/main" id="{F0860191-C098-4A60-B5DC-304B7D375F27}"/>
              </a:ext>
            </a:extLst>
          </p:cNvPr>
          <p:cNvSpPr/>
          <p:nvPr/>
        </p:nvSpPr>
        <p:spPr>
          <a:xfrm>
            <a:off x="2174425" y="2214264"/>
            <a:ext cx="3262432" cy="132343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C8161E"/>
                </a:solidFill>
                <a:effectLst/>
                <a:uLnTx/>
                <a:uFillTx/>
                <a:latin typeface="Arial" panose="020B0604020202020204" pitchFamily="34" charset="0"/>
                <a:ea typeface="微软雅黑" panose="020B0503020204020204" pitchFamily="34" charset="-122"/>
                <a:cs typeface="+mn-cs"/>
              </a:rPr>
              <a:t>傅里叶系数的</a:t>
            </a:r>
            <a:endParaRPr kumimoji="0" lang="en-US" altLang="zh-CN" sz="4000" b="1" i="0" u="none" strike="noStrike" kern="1200" cap="none" spc="0" normalizeH="0" baseline="0" noProof="0">
              <a:ln>
                <a:noFill/>
              </a:ln>
              <a:solidFill>
                <a:srgbClr val="C8161E"/>
              </a:solidFill>
              <a:effectLst/>
              <a:uLnTx/>
              <a:uFillTx/>
              <a:latin typeface="Arial" panose="020B0604020202020204" pitchFamily="34" charset="0"/>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C8161E"/>
                </a:solidFill>
                <a:effectLst/>
                <a:uLnTx/>
                <a:uFillTx/>
                <a:latin typeface="Arial" panose="020B0604020202020204" pitchFamily="34" charset="0"/>
                <a:ea typeface="微软雅黑" panose="020B0503020204020204" pitchFamily="34" charset="-122"/>
                <a:cs typeface="+mn-cs"/>
              </a:rPr>
              <a:t>衰减特性</a:t>
            </a:r>
            <a:endParaRPr kumimoji="0" lang="en-US" altLang="zh-CN" sz="4000" b="1" i="0" u="none" strike="noStrike" kern="1200" cap="none" spc="0" normalizeH="0" baseline="0" noProof="0">
              <a:ln>
                <a:noFill/>
              </a:ln>
              <a:solidFill>
                <a:srgbClr val="C8161E"/>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36252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D378DBD-B25C-D0F8-0FAE-B87EB72C5630}"/>
              </a:ext>
            </a:extLst>
          </p:cNvPr>
          <p:cNvSpPr/>
          <p:nvPr/>
        </p:nvSpPr>
        <p:spPr>
          <a:xfrm>
            <a:off x="1920898" y="1679372"/>
            <a:ext cx="4499636" cy="1085168"/>
          </a:xfrm>
          <a:prstGeom prst="rect">
            <a:avLst/>
          </a:prstGeom>
          <a:solidFill>
            <a:sysClr val="window" lastClr="FFFFFF"/>
          </a:solidFill>
          <a:ln w="12700" cap="flat" cmpd="sng" algn="ctr">
            <a:solidFill>
              <a:schemeClr val="tx1"/>
            </a:solidFill>
            <a:prstDash val="solid"/>
            <a:miter lim="800000"/>
          </a:ln>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14:m>
                  <m:oMath xmlns:m="http://schemas.openxmlformats.org/officeDocument/2006/math">
                    <m:r>
                      <a:rPr lang="en-US" altLang="zh-CN" b="1" i="1" smtClean="0">
                        <a:latin typeface="Cambria Math" panose="02040503050406030204" pitchFamily="18" charset="0"/>
                        <a:ea typeface="微软雅黑" panose="020B0503020204020204" pitchFamily="34" charset="-122"/>
                      </a:rPr>
                      <m:t>𝜹</m:t>
                    </m:r>
                  </m:oMath>
                </a14:m>
                <a:r>
                  <a:rPr lang="zh-CN" altLang="en-US" dirty="0">
                    <a:latin typeface="Arial" panose="020B0604020202020204" pitchFamily="34" charset="0"/>
                    <a:ea typeface="微软雅黑" panose="020B0503020204020204" pitchFamily="34" charset="-122"/>
                  </a:rPr>
                  <a:t>函数</a:t>
                </a:r>
              </a:p>
            </p:txBody>
          </p:sp>
        </mc:Choice>
        <mc:Fallback xmlns="">
          <p:sp>
            <p:nvSpPr>
              <p:cNvPr id="23" name="标题 22">
                <a:extLst>
                  <a:ext uri="{FF2B5EF4-FFF2-40B4-BE49-F238E27FC236}">
                    <a16:creationId xmlns:a16="http://schemas.microsoft.com/office/drawing/2014/main" id="{A048031C-ACCD-4F47-AC1D-F55A1029665D}"/>
                  </a:ext>
                </a:extLst>
              </p:cNvPr>
              <p:cNvSpPr>
                <a:spLocks noGrp="1" noRot="1" noChangeAspect="1" noMove="1" noResize="1" noEditPoints="1" noAdjustHandles="1" noChangeArrowheads="1" noChangeShapeType="1" noTextEdit="1"/>
              </p:cNvSpPr>
              <p:nvPr>
                <p:ph type="title"/>
              </p:nvPr>
            </p:nvSpPr>
            <p:spPr>
              <a:blipFill>
                <a:blip r:embed="rId2"/>
                <a:stretch>
                  <a:fillRect t="-5556" b="-2500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188F0D9-3A6B-5CC6-5CF8-1F9713B8F92F}"/>
              </a:ext>
            </a:extLst>
          </p:cNvPr>
          <p:cNvPicPr>
            <a:picLocks noChangeAspect="1"/>
          </p:cNvPicPr>
          <p:nvPr/>
        </p:nvPicPr>
        <p:blipFill>
          <a:blip r:embed="rId3"/>
          <a:stretch>
            <a:fillRect/>
          </a:stretch>
        </p:blipFill>
        <p:spPr>
          <a:xfrm>
            <a:off x="1979741" y="1799167"/>
            <a:ext cx="2013053" cy="901746"/>
          </a:xfrm>
          <a:prstGeom prst="rect">
            <a:avLst/>
          </a:prstGeom>
          <a:ln>
            <a:noFill/>
          </a:ln>
        </p:spPr>
      </p:pic>
      <p:pic>
        <p:nvPicPr>
          <p:cNvPr id="5" name="图片 4">
            <a:extLst>
              <a:ext uri="{FF2B5EF4-FFF2-40B4-BE49-F238E27FC236}">
                <a16:creationId xmlns:a16="http://schemas.microsoft.com/office/drawing/2014/main" id="{3BC7BC8E-5F8F-0CD2-53E8-F2F627B723ED}"/>
              </a:ext>
            </a:extLst>
          </p:cNvPr>
          <p:cNvPicPr>
            <a:picLocks noChangeAspect="1"/>
          </p:cNvPicPr>
          <p:nvPr/>
        </p:nvPicPr>
        <p:blipFill>
          <a:blip r:embed="rId4"/>
          <a:stretch>
            <a:fillRect/>
          </a:stretch>
        </p:blipFill>
        <p:spPr>
          <a:xfrm>
            <a:off x="4657215" y="1897597"/>
            <a:ext cx="1593932" cy="704886"/>
          </a:xfrm>
          <a:prstGeom prst="rect">
            <a:avLst/>
          </a:prstGeom>
          <a:ln>
            <a:noFill/>
          </a:ln>
        </p:spPr>
      </p:pic>
      <p:pic>
        <p:nvPicPr>
          <p:cNvPr id="7" name="图片 6">
            <a:extLst>
              <a:ext uri="{FF2B5EF4-FFF2-40B4-BE49-F238E27FC236}">
                <a16:creationId xmlns:a16="http://schemas.microsoft.com/office/drawing/2014/main" id="{54D09E5F-F170-88B3-4D1D-72D56FAC4AF9}"/>
              </a:ext>
            </a:extLst>
          </p:cNvPr>
          <p:cNvPicPr>
            <a:picLocks noChangeAspect="1"/>
          </p:cNvPicPr>
          <p:nvPr/>
        </p:nvPicPr>
        <p:blipFill>
          <a:blip r:embed="rId5"/>
          <a:stretch>
            <a:fillRect/>
          </a:stretch>
        </p:blipFill>
        <p:spPr>
          <a:xfrm>
            <a:off x="1920898" y="3257284"/>
            <a:ext cx="2679838" cy="628682"/>
          </a:xfrm>
          <a:prstGeom prst="rect">
            <a:avLst/>
          </a:prstGeom>
          <a:ln>
            <a:solidFill>
              <a:schemeClr val="tx1"/>
            </a:solidFill>
          </a:ln>
        </p:spPr>
      </p:pic>
      <p:pic>
        <p:nvPicPr>
          <p:cNvPr id="9" name="图片 8">
            <a:extLst>
              <a:ext uri="{FF2B5EF4-FFF2-40B4-BE49-F238E27FC236}">
                <a16:creationId xmlns:a16="http://schemas.microsoft.com/office/drawing/2014/main" id="{A00ACE7A-FA7E-41C9-D68D-0027461F54F4}"/>
              </a:ext>
            </a:extLst>
          </p:cNvPr>
          <p:cNvPicPr>
            <a:picLocks noChangeAspect="1"/>
          </p:cNvPicPr>
          <p:nvPr/>
        </p:nvPicPr>
        <p:blipFill>
          <a:blip r:embed="rId6"/>
          <a:stretch>
            <a:fillRect/>
          </a:stretch>
        </p:blipFill>
        <p:spPr>
          <a:xfrm>
            <a:off x="1920898" y="4378710"/>
            <a:ext cx="4616687" cy="774740"/>
          </a:xfrm>
          <a:prstGeom prst="rect">
            <a:avLst/>
          </a:prstGeom>
          <a:ln>
            <a:solidFill>
              <a:schemeClr val="tx1"/>
            </a:solidFill>
          </a:ln>
        </p:spPr>
      </p:pic>
      <p:sp>
        <p:nvSpPr>
          <p:cNvPr id="10" name="文本框 9">
            <a:extLst>
              <a:ext uri="{FF2B5EF4-FFF2-40B4-BE49-F238E27FC236}">
                <a16:creationId xmlns:a16="http://schemas.microsoft.com/office/drawing/2014/main" id="{0B8D3D20-DFD7-7848-B0BE-0F89D81623E4}"/>
              </a:ext>
            </a:extLst>
          </p:cNvPr>
          <p:cNvSpPr txBox="1"/>
          <p:nvPr/>
        </p:nvSpPr>
        <p:spPr>
          <a:xfrm>
            <a:off x="874348" y="2065374"/>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定义：</a:t>
            </a:r>
          </a:p>
        </p:txBody>
      </p:sp>
      <p:sp>
        <p:nvSpPr>
          <p:cNvPr id="12" name="文本框 11">
            <a:extLst>
              <a:ext uri="{FF2B5EF4-FFF2-40B4-BE49-F238E27FC236}">
                <a16:creationId xmlns:a16="http://schemas.microsoft.com/office/drawing/2014/main" id="{43110A45-0087-8B12-CF16-0F5FA3024D2E}"/>
              </a:ext>
            </a:extLst>
          </p:cNvPr>
          <p:cNvSpPr txBox="1"/>
          <p:nvPr/>
        </p:nvSpPr>
        <p:spPr>
          <a:xfrm>
            <a:off x="874347" y="3386959"/>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性质：</a:t>
            </a:r>
          </a:p>
        </p:txBody>
      </p:sp>
      <p:sp>
        <p:nvSpPr>
          <p:cNvPr id="13" name="文本框 12">
            <a:extLst>
              <a:ext uri="{FF2B5EF4-FFF2-40B4-BE49-F238E27FC236}">
                <a16:creationId xmlns:a16="http://schemas.microsoft.com/office/drawing/2014/main" id="{27DBCD30-C02D-3ED2-673E-44AF7E58D46F}"/>
              </a:ext>
            </a:extLst>
          </p:cNvPr>
          <p:cNvSpPr txBox="1"/>
          <p:nvPr/>
        </p:nvSpPr>
        <p:spPr>
          <a:xfrm>
            <a:off x="181850" y="4581414"/>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傅里叶变换：</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29CFCD6-2068-8C67-4C25-8C8B80046D19}"/>
                  </a:ext>
                </a:extLst>
              </p:cNvPr>
              <p:cNvSpPr txBox="1"/>
              <p:nvPr/>
            </p:nvSpPr>
            <p:spPr>
              <a:xfrm>
                <a:off x="874347" y="5650451"/>
                <a:ext cx="5331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结论：</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𝛿</m:t>
                    </m:r>
                  </m:oMath>
                </a14:m>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函数傅里叶变换的系数是不随频率衰减的</a:t>
                </a:r>
              </a:p>
            </p:txBody>
          </p:sp>
        </mc:Choice>
        <mc:Fallback xmlns="">
          <p:sp>
            <p:nvSpPr>
              <p:cNvPr id="14" name="文本框 13">
                <a:extLst>
                  <a:ext uri="{FF2B5EF4-FFF2-40B4-BE49-F238E27FC236}">
                    <a16:creationId xmlns:a16="http://schemas.microsoft.com/office/drawing/2014/main" id="{229CFCD6-2068-8C67-4C25-8C8B80046D19}"/>
                  </a:ext>
                </a:extLst>
              </p:cNvPr>
              <p:cNvSpPr txBox="1">
                <a:spLocks noRot="1" noChangeAspect="1" noMove="1" noResize="1" noEditPoints="1" noAdjustHandles="1" noChangeArrowheads="1" noChangeShapeType="1" noTextEdit="1"/>
              </p:cNvSpPr>
              <p:nvPr/>
            </p:nvSpPr>
            <p:spPr>
              <a:xfrm>
                <a:off x="874347" y="5650451"/>
                <a:ext cx="5331331" cy="369332"/>
              </a:xfrm>
              <a:prstGeom prst="rect">
                <a:avLst/>
              </a:prstGeom>
              <a:blipFill>
                <a:blip r:embed="rId7"/>
                <a:stretch>
                  <a:fillRect l="-914"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561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a:latin typeface="Arial" panose="020B0604020202020204" pitchFamily="34" charset="0"/>
                <a:ea typeface="微软雅黑" panose="020B0503020204020204" pitchFamily="34" charset="-122"/>
              </a:rPr>
              <a:t>Heaviside</a:t>
            </a:r>
            <a:r>
              <a:rPr lang="zh-CN" altLang="en-US">
                <a:latin typeface="Arial" panose="020B0604020202020204" pitchFamily="34" charset="0"/>
                <a:ea typeface="微软雅黑" panose="020B0503020204020204" pitchFamily="34" charset="-122"/>
              </a:rPr>
              <a:t>函数</a:t>
            </a:r>
            <a:endParaRPr lang="zh-CN" altLang="en-US" dirty="0">
              <a:latin typeface="Arial" panose="020B0604020202020204" pitchFamily="34" charset="0"/>
              <a:ea typeface="微软雅黑" panose="020B0503020204020204" pitchFamily="34" charset="-122"/>
            </a:endParaRPr>
          </a:p>
        </p:txBody>
      </p:sp>
      <p:sp>
        <p:nvSpPr>
          <p:cNvPr id="7" name="文本框 6">
            <a:extLst>
              <a:ext uri="{FF2B5EF4-FFF2-40B4-BE49-F238E27FC236}">
                <a16:creationId xmlns:a16="http://schemas.microsoft.com/office/drawing/2014/main" id="{35E45C27-20EA-F482-AC4E-82F2188E8FDB}"/>
              </a:ext>
            </a:extLst>
          </p:cNvPr>
          <p:cNvSpPr txBox="1"/>
          <p:nvPr/>
        </p:nvSpPr>
        <p:spPr>
          <a:xfrm>
            <a:off x="874348" y="200649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定义：</a:t>
            </a:r>
          </a:p>
        </p:txBody>
      </p:sp>
      <p:sp>
        <p:nvSpPr>
          <p:cNvPr id="9" name="文本框 8">
            <a:extLst>
              <a:ext uri="{FF2B5EF4-FFF2-40B4-BE49-F238E27FC236}">
                <a16:creationId xmlns:a16="http://schemas.microsoft.com/office/drawing/2014/main" id="{5FD22E9B-51CC-0E37-0F05-E9CE880F2603}"/>
              </a:ext>
            </a:extLst>
          </p:cNvPr>
          <p:cNvSpPr txBox="1"/>
          <p:nvPr/>
        </p:nvSpPr>
        <p:spPr>
          <a:xfrm>
            <a:off x="181851" y="3578959"/>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傅里叶变换：</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ECCE473-4C9F-80D2-8270-79C385A053DA}"/>
                  </a:ext>
                </a:extLst>
              </p:cNvPr>
              <p:cNvSpPr txBox="1"/>
              <p:nvPr/>
            </p:nvSpPr>
            <p:spPr>
              <a:xfrm>
                <a:off x="874348" y="5004553"/>
                <a:ext cx="5814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结论：</a:t>
                </a: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Heaviside</a:t>
                </a: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函数傅里叶变换的系数按照</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d>
                      <m:dPr>
                        <m:begChr m:val="|"/>
                        <m:end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𝜉</m:t>
                        </m:r>
                      </m:e>
                    </m:d>
                  </m:oMath>
                </a14:m>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衰减。</a:t>
                </a:r>
              </a:p>
            </p:txBody>
          </p:sp>
        </mc:Choice>
        <mc:Fallback xmlns="">
          <p:sp>
            <p:nvSpPr>
              <p:cNvPr id="10" name="文本框 9">
                <a:extLst>
                  <a:ext uri="{FF2B5EF4-FFF2-40B4-BE49-F238E27FC236}">
                    <a16:creationId xmlns:a16="http://schemas.microsoft.com/office/drawing/2014/main" id="{6ECCE473-4C9F-80D2-8270-79C385A053DA}"/>
                  </a:ext>
                </a:extLst>
              </p:cNvPr>
              <p:cNvSpPr txBox="1">
                <a:spLocks noRot="1" noChangeAspect="1" noMove="1" noResize="1" noEditPoints="1" noAdjustHandles="1" noChangeArrowheads="1" noChangeShapeType="1" noTextEdit="1"/>
              </p:cNvSpPr>
              <p:nvPr/>
            </p:nvSpPr>
            <p:spPr>
              <a:xfrm>
                <a:off x="874348" y="5004553"/>
                <a:ext cx="5814028" cy="369332"/>
              </a:xfrm>
              <a:prstGeom prst="rect">
                <a:avLst/>
              </a:prstGeom>
              <a:blipFill>
                <a:blip r:embed="rId2"/>
                <a:stretch>
                  <a:fillRect l="-839" t="-9836" r="-1048" b="-24590"/>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7029064E-80DD-D4F3-9070-5775B582B9C6}"/>
              </a:ext>
            </a:extLst>
          </p:cNvPr>
          <p:cNvPicPr>
            <a:picLocks noChangeAspect="1"/>
          </p:cNvPicPr>
          <p:nvPr/>
        </p:nvPicPr>
        <p:blipFill>
          <a:blip r:embed="rId3"/>
          <a:stretch>
            <a:fillRect/>
          </a:stretch>
        </p:blipFill>
        <p:spPr>
          <a:xfrm>
            <a:off x="1863526" y="1927700"/>
            <a:ext cx="2318432" cy="526917"/>
          </a:xfrm>
          <a:prstGeom prst="rect">
            <a:avLst/>
          </a:prstGeom>
          <a:ln>
            <a:solidFill>
              <a:schemeClr val="tx1"/>
            </a:solidFill>
          </a:ln>
        </p:spPr>
      </p:pic>
      <p:pic>
        <p:nvPicPr>
          <p:cNvPr id="14" name="图片 13">
            <a:extLst>
              <a:ext uri="{FF2B5EF4-FFF2-40B4-BE49-F238E27FC236}">
                <a16:creationId xmlns:a16="http://schemas.microsoft.com/office/drawing/2014/main" id="{2594A3D5-E924-71F0-2386-2DFA30347E8C}"/>
              </a:ext>
            </a:extLst>
          </p:cNvPr>
          <p:cNvPicPr>
            <a:picLocks noChangeAspect="1"/>
          </p:cNvPicPr>
          <p:nvPr/>
        </p:nvPicPr>
        <p:blipFill>
          <a:blip r:embed="rId4"/>
          <a:stretch>
            <a:fillRect/>
          </a:stretch>
        </p:blipFill>
        <p:spPr>
          <a:xfrm>
            <a:off x="1863526" y="3342215"/>
            <a:ext cx="1749154" cy="774740"/>
          </a:xfrm>
          <a:prstGeom prst="rect">
            <a:avLst/>
          </a:prstGeom>
          <a:ln>
            <a:solidFill>
              <a:schemeClr val="tx1"/>
            </a:solidFill>
          </a:ln>
        </p:spPr>
      </p:pic>
      <p:pic>
        <p:nvPicPr>
          <p:cNvPr id="16" name="图片 15">
            <a:extLst>
              <a:ext uri="{FF2B5EF4-FFF2-40B4-BE49-F238E27FC236}">
                <a16:creationId xmlns:a16="http://schemas.microsoft.com/office/drawing/2014/main" id="{6611AEDC-B7B0-791F-C2FA-1A1F848FA442}"/>
              </a:ext>
            </a:extLst>
          </p:cNvPr>
          <p:cNvPicPr>
            <a:picLocks noChangeAspect="1"/>
          </p:cNvPicPr>
          <p:nvPr/>
        </p:nvPicPr>
        <p:blipFill>
          <a:blip r:embed="rId5"/>
          <a:stretch>
            <a:fillRect/>
          </a:stretch>
        </p:blipFill>
        <p:spPr>
          <a:xfrm>
            <a:off x="6688376" y="1977384"/>
            <a:ext cx="5252028" cy="2586266"/>
          </a:xfrm>
          <a:prstGeom prst="rect">
            <a:avLst/>
          </a:prstGeom>
          <a:ln>
            <a:solidFill>
              <a:schemeClr val="tx1"/>
            </a:solidFill>
          </a:ln>
        </p:spPr>
      </p:pic>
      <p:sp>
        <p:nvSpPr>
          <p:cNvPr id="17" name="文本框 16">
            <a:extLst>
              <a:ext uri="{FF2B5EF4-FFF2-40B4-BE49-F238E27FC236}">
                <a16:creationId xmlns:a16="http://schemas.microsoft.com/office/drawing/2014/main" id="{E85BF7EB-6838-96F0-3CD9-FDEEBEE68E9E}"/>
              </a:ext>
            </a:extLst>
          </p:cNvPr>
          <p:cNvSpPr txBox="1"/>
          <p:nvPr/>
        </p:nvSpPr>
        <p:spPr>
          <a:xfrm>
            <a:off x="6565775" y="1523809"/>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推导：</a:t>
            </a:r>
          </a:p>
        </p:txBody>
      </p:sp>
    </p:spTree>
    <p:extLst>
      <p:ext uri="{BB962C8B-B14F-4D97-AF65-F5344CB8AC3E}">
        <p14:creationId xmlns:p14="http://schemas.microsoft.com/office/powerpoint/2010/main" val="215201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3217332" y="2808288"/>
            <a:ext cx="7865535" cy="620712"/>
          </a:xfrm>
        </p:spPr>
        <p:txBody>
          <a:bodyPr/>
          <a:lstStyle/>
          <a:p>
            <a:r>
              <a:rPr lang="zh-CN" altLang="en-US" dirty="0">
                <a:solidFill>
                  <a:schemeClr val="tx2"/>
                </a:solidFill>
              </a:rPr>
              <a:t>神经网络的情况如何呢？</a:t>
            </a:r>
            <a:endParaRPr lang="en-US" dirty="0">
              <a:solidFill>
                <a:schemeClr val="tx2"/>
              </a:solidFill>
            </a:endParaRPr>
          </a:p>
        </p:txBody>
      </p:sp>
    </p:spTree>
    <p:extLst>
      <p:ext uri="{BB962C8B-B14F-4D97-AF65-F5344CB8AC3E}">
        <p14:creationId xmlns:p14="http://schemas.microsoft.com/office/powerpoint/2010/main" val="603672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en-US" altLang="zh-CN">
                <a:latin typeface="Arial" panose="020B0604020202020204" pitchFamily="34" charset="0"/>
                <a:ea typeface="微软雅黑" panose="020B0503020204020204" pitchFamily="34" charset="-122"/>
              </a:rPr>
              <a:t>ReLU</a:t>
            </a:r>
            <a:r>
              <a:rPr lang="zh-CN" altLang="en-US">
                <a:latin typeface="Arial" panose="020B0604020202020204" pitchFamily="34" charset="0"/>
                <a:ea typeface="微软雅黑" panose="020B0503020204020204" pitchFamily="34" charset="-122"/>
              </a:rPr>
              <a:t>函数</a:t>
            </a:r>
            <a:endParaRPr lang="zh-CN" altLang="en-US" dirty="0">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E95DFAA2-8D93-E9E0-70DA-B711091485B7}"/>
              </a:ext>
            </a:extLst>
          </p:cNvPr>
          <p:cNvSpPr txBox="1"/>
          <p:nvPr/>
        </p:nvSpPr>
        <p:spPr>
          <a:xfrm>
            <a:off x="874348" y="200649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定义：</a:t>
            </a:r>
          </a:p>
        </p:txBody>
      </p:sp>
      <p:sp>
        <p:nvSpPr>
          <p:cNvPr id="3" name="文本框 2">
            <a:extLst>
              <a:ext uri="{FF2B5EF4-FFF2-40B4-BE49-F238E27FC236}">
                <a16:creationId xmlns:a16="http://schemas.microsoft.com/office/drawing/2014/main" id="{F9207A0B-1E82-A0F4-5AA7-283DAAEEE0C8}"/>
              </a:ext>
            </a:extLst>
          </p:cNvPr>
          <p:cNvSpPr txBox="1"/>
          <p:nvPr/>
        </p:nvSpPr>
        <p:spPr>
          <a:xfrm>
            <a:off x="181851" y="3578959"/>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傅里叶变换：</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6E40C80-BEE8-6DA3-DA51-83599DB0B899}"/>
                  </a:ext>
                </a:extLst>
              </p:cNvPr>
              <p:cNvSpPr txBox="1"/>
              <p:nvPr/>
            </p:nvSpPr>
            <p:spPr>
              <a:xfrm>
                <a:off x="874348" y="5004553"/>
                <a:ext cx="56938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结论：</a:t>
                </a: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ReLU</a:t>
                </a: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函数傅里叶变换的系数按照</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begChr m:val="|"/>
                            <m:end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𝜉</m:t>
                            </m:r>
                          </m:e>
                        </m:d>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a14:m>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衰减。</a:t>
                </a:r>
              </a:p>
            </p:txBody>
          </p:sp>
        </mc:Choice>
        <mc:Fallback xmlns="">
          <p:sp>
            <p:nvSpPr>
              <p:cNvPr id="4" name="文本框 3">
                <a:extLst>
                  <a:ext uri="{FF2B5EF4-FFF2-40B4-BE49-F238E27FC236}">
                    <a16:creationId xmlns:a16="http://schemas.microsoft.com/office/drawing/2014/main" id="{06E40C80-BEE8-6DA3-DA51-83599DB0B899}"/>
                  </a:ext>
                </a:extLst>
              </p:cNvPr>
              <p:cNvSpPr txBox="1">
                <a:spLocks noRot="1" noChangeAspect="1" noMove="1" noResize="1" noEditPoints="1" noAdjustHandles="1" noChangeArrowheads="1" noChangeShapeType="1" noTextEdit="1"/>
              </p:cNvSpPr>
              <p:nvPr/>
            </p:nvSpPr>
            <p:spPr>
              <a:xfrm>
                <a:off x="874348" y="5004553"/>
                <a:ext cx="5693803" cy="369332"/>
              </a:xfrm>
              <a:prstGeom prst="rect">
                <a:avLst/>
              </a:prstGeom>
              <a:blipFill>
                <a:blip r:embed="rId2"/>
                <a:stretch>
                  <a:fillRect l="-857" t="-9836" b="-245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08B22BBA-02DC-D10F-DEFB-53C56556F090}"/>
              </a:ext>
            </a:extLst>
          </p:cNvPr>
          <p:cNvSpPr txBox="1"/>
          <p:nvPr/>
        </p:nvSpPr>
        <p:spPr>
          <a:xfrm>
            <a:off x="6565775" y="1523809"/>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推导：</a:t>
            </a:r>
          </a:p>
        </p:txBody>
      </p:sp>
      <p:pic>
        <p:nvPicPr>
          <p:cNvPr id="9" name="图片 8">
            <a:extLst>
              <a:ext uri="{FF2B5EF4-FFF2-40B4-BE49-F238E27FC236}">
                <a16:creationId xmlns:a16="http://schemas.microsoft.com/office/drawing/2014/main" id="{5701182D-E3B2-92C7-A4AD-030BC5D1C496}"/>
              </a:ext>
            </a:extLst>
          </p:cNvPr>
          <p:cNvPicPr>
            <a:picLocks noChangeAspect="1"/>
          </p:cNvPicPr>
          <p:nvPr/>
        </p:nvPicPr>
        <p:blipFill>
          <a:blip r:embed="rId3"/>
          <a:stretch>
            <a:fillRect/>
          </a:stretch>
        </p:blipFill>
        <p:spPr>
          <a:xfrm>
            <a:off x="1863526" y="1994868"/>
            <a:ext cx="2614579" cy="392579"/>
          </a:xfrm>
          <a:prstGeom prst="rect">
            <a:avLst/>
          </a:prstGeom>
          <a:ln>
            <a:solidFill>
              <a:schemeClr val="tx1"/>
            </a:solidFill>
          </a:ln>
        </p:spPr>
      </p:pic>
      <p:pic>
        <p:nvPicPr>
          <p:cNvPr id="11" name="图片 10">
            <a:extLst>
              <a:ext uri="{FF2B5EF4-FFF2-40B4-BE49-F238E27FC236}">
                <a16:creationId xmlns:a16="http://schemas.microsoft.com/office/drawing/2014/main" id="{07735A75-80E1-C6A8-0769-19C6D7B3B630}"/>
              </a:ext>
            </a:extLst>
          </p:cNvPr>
          <p:cNvPicPr>
            <a:picLocks noChangeAspect="1"/>
          </p:cNvPicPr>
          <p:nvPr/>
        </p:nvPicPr>
        <p:blipFill>
          <a:blip r:embed="rId4"/>
          <a:stretch>
            <a:fillRect/>
          </a:stretch>
        </p:blipFill>
        <p:spPr>
          <a:xfrm>
            <a:off x="1863526" y="3371557"/>
            <a:ext cx="2347262" cy="853550"/>
          </a:xfrm>
          <a:prstGeom prst="rect">
            <a:avLst/>
          </a:prstGeom>
          <a:ln>
            <a:solidFill>
              <a:schemeClr val="tx1"/>
            </a:solidFill>
          </a:ln>
        </p:spPr>
      </p:pic>
      <p:pic>
        <p:nvPicPr>
          <p:cNvPr id="13" name="图片 12">
            <a:extLst>
              <a:ext uri="{FF2B5EF4-FFF2-40B4-BE49-F238E27FC236}">
                <a16:creationId xmlns:a16="http://schemas.microsoft.com/office/drawing/2014/main" id="{F4EDFB49-5140-149A-545C-B364F1F953A2}"/>
              </a:ext>
            </a:extLst>
          </p:cNvPr>
          <p:cNvPicPr>
            <a:picLocks noChangeAspect="1"/>
          </p:cNvPicPr>
          <p:nvPr/>
        </p:nvPicPr>
        <p:blipFill>
          <a:blip r:embed="rId5"/>
          <a:stretch>
            <a:fillRect/>
          </a:stretch>
        </p:blipFill>
        <p:spPr>
          <a:xfrm>
            <a:off x="6612372" y="1994868"/>
            <a:ext cx="5397777" cy="2540131"/>
          </a:xfrm>
          <a:prstGeom prst="rect">
            <a:avLst/>
          </a:prstGeom>
          <a:ln>
            <a:solidFill>
              <a:schemeClr val="tx1"/>
            </a:solidFill>
          </a:ln>
        </p:spPr>
      </p:pic>
    </p:spTree>
    <p:extLst>
      <p:ext uri="{BB962C8B-B14F-4D97-AF65-F5344CB8AC3E}">
        <p14:creationId xmlns:p14="http://schemas.microsoft.com/office/powerpoint/2010/main" val="288475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结论</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489910A-AB1E-064D-E677-36EBE177E71B}"/>
                  </a:ext>
                </a:extLst>
              </p:cNvPr>
              <p:cNvSpPr txBox="1"/>
              <p:nvPr/>
            </p:nvSpPr>
            <p:spPr>
              <a:xfrm>
                <a:off x="381368" y="1465336"/>
                <a:ext cx="10275668" cy="2850076"/>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2400"/>
                  </a:spcBef>
                  <a:spcAft>
                    <a:spcPts val="0"/>
                  </a:spcAft>
                  <a:buClrTx/>
                  <a:buSzTx/>
                  <a:buFontTx/>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我们定义</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𝛿</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a14:m>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阶连续，</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H(x)</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-1</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阶连续，</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ReLU</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(x)</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0</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阶连续。</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2400"/>
                  </a:spcBef>
                  <a:spcAft>
                    <a:spcPts val="0"/>
                  </a:spcAft>
                  <a:buClrTx/>
                  <a:buSzTx/>
                  <a:buFontTx/>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每积分一次，就提升一阶连续性。</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2400"/>
                  </a:spcBef>
                  <a:spcAft>
                    <a:spcPts val="0"/>
                  </a:spcAft>
                  <a:buClrTx/>
                  <a:buSzTx/>
                  <a:buFontTx/>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若函数是</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k</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阶连续，则傅里叶变换系数按照</a:t>
                </a:r>
                <a14:m>
                  <m:oMath xmlns:m="http://schemas.openxmlformats.org/officeDocument/2006/math">
                    <m:f>
                      <m:f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num>
                      <m:den>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begChr m:val="|"/>
                                <m:end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𝜉</m:t>
                                </m:r>
                              </m:e>
                            </m:d>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en>
                    </m:f>
                  </m:oMath>
                </a14:m>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衰减。</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50000"/>
                  </a:lnSpc>
                  <a:spcBef>
                    <a:spcPts val="2400"/>
                  </a:spcBef>
                  <a:spcAft>
                    <a:spcPts val="0"/>
                  </a:spcAft>
                  <a:buClrTx/>
                  <a:buSzTx/>
                  <a:buFontTx/>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若函数无穷光滑，则傅里叶变换系数衰减速度不慢于指数衰减。</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2" name="文本框 1">
                <a:extLst>
                  <a:ext uri="{FF2B5EF4-FFF2-40B4-BE49-F238E27FC236}">
                    <a16:creationId xmlns:a16="http://schemas.microsoft.com/office/drawing/2014/main" id="{0489910A-AB1E-064D-E677-36EBE177E71B}"/>
                  </a:ext>
                </a:extLst>
              </p:cNvPr>
              <p:cNvSpPr txBox="1">
                <a:spLocks noRot="1" noChangeAspect="1" noMove="1" noResize="1" noEditPoints="1" noAdjustHandles="1" noChangeArrowheads="1" noChangeShapeType="1" noTextEdit="1"/>
              </p:cNvSpPr>
              <p:nvPr/>
            </p:nvSpPr>
            <p:spPr>
              <a:xfrm>
                <a:off x="381368" y="1465336"/>
                <a:ext cx="10275668" cy="2850076"/>
              </a:xfrm>
              <a:prstGeom prst="rect">
                <a:avLst/>
              </a:prstGeom>
              <a:blipFill>
                <a:blip r:embed="rId2"/>
                <a:stretch>
                  <a:fillRect l="-415" b="-23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468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a:extLst>
              <a:ext uri="{FF2B5EF4-FFF2-40B4-BE49-F238E27FC236}">
                <a16:creationId xmlns:a16="http://schemas.microsoft.com/office/drawing/2014/main" id="{4B081836-7E4E-4185-BA8F-209E1C8B84E6}"/>
              </a:ext>
            </a:extLst>
          </p:cNvPr>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p:blipFill>
        <p:spPr>
          <a:xfrm>
            <a:off x="0" y="0"/>
            <a:ext cx="12192000" cy="6858000"/>
          </a:xfrm>
          <a:prstGeom prst="rect">
            <a:avLst/>
          </a:prstGeom>
        </p:spPr>
      </p:pic>
      <p:sp>
        <p:nvSpPr>
          <p:cNvPr id="6" name="矩形 5">
            <a:extLst>
              <a:ext uri="{FF2B5EF4-FFF2-40B4-BE49-F238E27FC236}">
                <a16:creationId xmlns:a16="http://schemas.microsoft.com/office/drawing/2014/main" id="{1EB83FC9-5183-45E2-9E72-4DCB2439E30A}"/>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 name="矩形 6">
            <a:extLst>
              <a:ext uri="{FF2B5EF4-FFF2-40B4-BE49-F238E27FC236}">
                <a16:creationId xmlns:a16="http://schemas.microsoft.com/office/drawing/2014/main" id="{324BB652-7ADC-4D1C-B28E-1DBD14A22811}"/>
              </a:ext>
            </a:extLst>
          </p:cNvPr>
          <p:cNvSpPr/>
          <p:nvPr/>
        </p:nvSpPr>
        <p:spPr>
          <a:xfrm>
            <a:off x="3028819" y="0"/>
            <a:ext cx="1553630" cy="1569660"/>
          </a:xfrm>
          <a:prstGeom prst="rect">
            <a:avLst/>
          </a:prstGeom>
          <a:solidFill>
            <a:schemeClr val="tx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rPr>
              <a:t>04</a:t>
            </a:r>
            <a:endParaRPr kumimoji="0" lang="zh-CN" altLang="en-US" sz="96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8" name="矩形 7">
            <a:extLst>
              <a:ext uri="{FF2B5EF4-FFF2-40B4-BE49-F238E27FC236}">
                <a16:creationId xmlns:a16="http://schemas.microsoft.com/office/drawing/2014/main" id="{B5CB1F13-E7B7-4899-9A29-1FC1FBF75B0E}"/>
              </a:ext>
            </a:extLst>
          </p:cNvPr>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9" name="图片 8" descr="图片包含 建筑物&#10;&#10;自动生成的说明">
            <a:extLst>
              <a:ext uri="{FF2B5EF4-FFF2-40B4-BE49-F238E27FC236}">
                <a16:creationId xmlns:a16="http://schemas.microsoft.com/office/drawing/2014/main" id="{2E0E98AB-678B-4AE3-B65A-045B7A67A8A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a:extLst>
              <a:ext uri="{FF2B5EF4-FFF2-40B4-BE49-F238E27FC236}">
                <a16:creationId xmlns:a16="http://schemas.microsoft.com/office/drawing/2014/main" id="{F0860191-C098-4A60-B5DC-304B7D375F27}"/>
              </a:ext>
            </a:extLst>
          </p:cNvPr>
          <p:cNvSpPr/>
          <p:nvPr/>
        </p:nvSpPr>
        <p:spPr>
          <a:xfrm>
            <a:off x="2041916" y="1952461"/>
            <a:ext cx="3527436"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C8161E"/>
                </a:solidFill>
                <a:effectLst/>
                <a:uLnTx/>
                <a:uFillTx/>
                <a:latin typeface="Arial" panose="020B0604020202020204" pitchFamily="34" charset="0"/>
                <a:ea typeface="微软雅黑" panose="020B0503020204020204" pitchFamily="34" charset="-122"/>
                <a:cs typeface="+mn-cs"/>
              </a:rPr>
              <a:t>傅里叶变换的重要细节</a:t>
            </a:r>
            <a:endParaRPr kumimoji="0" lang="en-US" altLang="zh-CN" sz="4000" b="1" i="0" u="none" strike="noStrike" kern="1200" cap="none" spc="0" normalizeH="0" baseline="0" noProof="0" dirty="0">
              <a:ln>
                <a:noFill/>
              </a:ln>
              <a:solidFill>
                <a:srgbClr val="C8161E"/>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43129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latin typeface="Arial" panose="020B0604020202020204" pitchFamily="34" charset="0"/>
                <a:ea typeface="微软雅黑" panose="020B0503020204020204" pitchFamily="34" charset="-122"/>
              </a:rPr>
              <a:t>采样的影响</a:t>
            </a:r>
          </a:p>
        </p:txBody>
      </p:sp>
      <p:sp>
        <p:nvSpPr>
          <p:cNvPr id="2" name="文本框 1">
            <a:extLst>
              <a:ext uri="{FF2B5EF4-FFF2-40B4-BE49-F238E27FC236}">
                <a16:creationId xmlns:a16="http://schemas.microsoft.com/office/drawing/2014/main" id="{CA592A49-07AE-1B4E-E858-C9816E1957F5}"/>
              </a:ext>
            </a:extLst>
          </p:cNvPr>
          <p:cNvSpPr txBox="1"/>
          <p:nvPr/>
        </p:nvSpPr>
        <p:spPr>
          <a:xfrm>
            <a:off x="381368" y="1322337"/>
            <a:ext cx="8295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考虑 </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sin(x) + sin(3x)</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，当采样区域不同时，傅里叶变换后的频谱有明显的差异。</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4" name="图片 3">
            <a:extLst>
              <a:ext uri="{FF2B5EF4-FFF2-40B4-BE49-F238E27FC236}">
                <a16:creationId xmlns:a16="http://schemas.microsoft.com/office/drawing/2014/main" id="{7ED3B35C-C711-CB4E-C7ED-AE5F17A47FBA}"/>
              </a:ext>
            </a:extLst>
          </p:cNvPr>
          <p:cNvPicPr>
            <a:picLocks noChangeAspect="1"/>
          </p:cNvPicPr>
          <p:nvPr/>
        </p:nvPicPr>
        <p:blipFill rotWithShape="1">
          <a:blip r:embed="rId2"/>
          <a:srcRect r="50636" b="13795"/>
          <a:stretch/>
        </p:blipFill>
        <p:spPr>
          <a:xfrm>
            <a:off x="1295768" y="2213683"/>
            <a:ext cx="2649699" cy="2670072"/>
          </a:xfrm>
          <a:prstGeom prst="rect">
            <a:avLst/>
          </a:prstGeom>
          <a:ln>
            <a:solidFill>
              <a:schemeClr val="tx1"/>
            </a:solidFill>
          </a:ln>
        </p:spPr>
      </p:pic>
      <p:pic>
        <p:nvPicPr>
          <p:cNvPr id="6" name="图片 5">
            <a:extLst>
              <a:ext uri="{FF2B5EF4-FFF2-40B4-BE49-F238E27FC236}">
                <a16:creationId xmlns:a16="http://schemas.microsoft.com/office/drawing/2014/main" id="{FAF2009A-664C-4CDD-C894-BF354C8C5288}"/>
              </a:ext>
            </a:extLst>
          </p:cNvPr>
          <p:cNvPicPr>
            <a:picLocks noChangeAspect="1"/>
          </p:cNvPicPr>
          <p:nvPr/>
        </p:nvPicPr>
        <p:blipFill rotWithShape="1">
          <a:blip r:embed="rId3"/>
          <a:srcRect r="49596"/>
          <a:stretch/>
        </p:blipFill>
        <p:spPr>
          <a:xfrm>
            <a:off x="8880778" y="2213683"/>
            <a:ext cx="1854957" cy="2670073"/>
          </a:xfrm>
          <a:prstGeom prst="rect">
            <a:avLst/>
          </a:prstGeom>
          <a:ln>
            <a:solidFill>
              <a:schemeClr val="tx1"/>
            </a:solidFill>
          </a:ln>
        </p:spPr>
      </p:pic>
      <p:cxnSp>
        <p:nvCxnSpPr>
          <p:cNvPr id="5" name="直线连接符 4">
            <a:extLst>
              <a:ext uri="{FF2B5EF4-FFF2-40B4-BE49-F238E27FC236}">
                <a16:creationId xmlns:a16="http://schemas.microsoft.com/office/drawing/2014/main" id="{9755EE2A-B22C-74B8-6679-05170F06B855}"/>
              </a:ext>
            </a:extLst>
          </p:cNvPr>
          <p:cNvCxnSpPr/>
          <p:nvPr/>
        </p:nvCxnSpPr>
        <p:spPr>
          <a:xfrm>
            <a:off x="4987623" y="4532867"/>
            <a:ext cx="3564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3CE9F79B-CBE9-3239-4EA1-CC72C087D744}"/>
              </a:ext>
            </a:extLst>
          </p:cNvPr>
          <p:cNvCxnSpPr>
            <a:cxnSpLocks/>
          </p:cNvCxnSpPr>
          <p:nvPr/>
        </p:nvCxnSpPr>
        <p:spPr>
          <a:xfrm flipV="1">
            <a:off x="5140023" y="2136801"/>
            <a:ext cx="0" cy="2548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21B120F2-2A6B-B71D-5966-9E11A966F12F}"/>
              </a:ext>
            </a:extLst>
          </p:cNvPr>
          <p:cNvCxnSpPr>
            <a:cxnSpLocks/>
          </p:cNvCxnSpPr>
          <p:nvPr/>
        </p:nvCxnSpPr>
        <p:spPr>
          <a:xfrm>
            <a:off x="5927054" y="3534987"/>
            <a:ext cx="13121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544EF112-5652-4241-0B60-7B3A5B29F430}"/>
              </a:ext>
            </a:extLst>
          </p:cNvPr>
          <p:cNvCxnSpPr>
            <a:cxnSpLocks/>
          </p:cNvCxnSpPr>
          <p:nvPr/>
        </p:nvCxnSpPr>
        <p:spPr>
          <a:xfrm>
            <a:off x="4614905" y="4532867"/>
            <a:ext cx="13121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4C8C2614-BB29-6E67-7B45-0E96C0F7596F}"/>
              </a:ext>
            </a:extLst>
          </p:cNvPr>
          <p:cNvCxnSpPr>
            <a:cxnSpLocks/>
          </p:cNvCxnSpPr>
          <p:nvPr/>
        </p:nvCxnSpPr>
        <p:spPr>
          <a:xfrm>
            <a:off x="7324051" y="4532867"/>
            <a:ext cx="13121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9817025-4121-3DBA-2F16-DC231F779A1E}"/>
              </a:ext>
            </a:extLst>
          </p:cNvPr>
          <p:cNvSpPr txBox="1"/>
          <p:nvPr/>
        </p:nvSpPr>
        <p:spPr>
          <a:xfrm>
            <a:off x="4708131" y="3350321"/>
            <a:ext cx="3386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Arial"/>
                <a:ea typeface="微软雅黑"/>
                <a:cs typeface="+mn-cs"/>
              </a:rPr>
              <a:t>1</a:t>
            </a:r>
            <a:endParaRPr kumimoji="1"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E9EBB70C-9B6B-CC13-8F89-AD53D260762C}"/>
              </a:ext>
            </a:extLst>
          </p:cNvPr>
          <p:cNvSpPr txBox="1"/>
          <p:nvPr/>
        </p:nvSpPr>
        <p:spPr>
          <a:xfrm>
            <a:off x="4717245" y="4514423"/>
            <a:ext cx="3386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Arial"/>
                <a:ea typeface="微软雅黑"/>
                <a:cs typeface="+mn-cs"/>
              </a:rPr>
              <a:t>0</a:t>
            </a:r>
            <a:endParaRPr kumimoji="1"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id="{0CCA76BF-B4ED-E49B-D99A-D1C65D2FBC2E}"/>
              </a:ext>
            </a:extLst>
          </p:cNvPr>
          <p:cNvSpPr txBox="1"/>
          <p:nvPr/>
        </p:nvSpPr>
        <p:spPr>
          <a:xfrm>
            <a:off x="8381244" y="3141856"/>
            <a:ext cx="499534"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0" b="0" i="0" u="none" strike="noStrike" kern="1200" cap="none" spc="0" normalizeH="0" baseline="0" noProof="0" dirty="0">
                <a:ln>
                  <a:noFill/>
                </a:ln>
                <a:solidFill>
                  <a:srgbClr val="000000"/>
                </a:solidFill>
                <a:effectLst/>
                <a:uLnTx/>
                <a:uFillTx/>
                <a:latin typeface="Arial"/>
                <a:ea typeface="微软雅黑"/>
                <a:cs typeface="+mn-cs"/>
              </a:rPr>
              <a:t>=</a:t>
            </a:r>
            <a:endParaRPr kumimoji="1" lang="zh-CN" altLang="en-US" sz="3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AD67EF6D-C3CC-1575-4FE0-F3A35A27E662}"/>
              </a:ext>
            </a:extLst>
          </p:cNvPr>
          <p:cNvSpPr txBox="1"/>
          <p:nvPr/>
        </p:nvSpPr>
        <p:spPr>
          <a:xfrm>
            <a:off x="4190045" y="3143042"/>
            <a:ext cx="499534"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0" b="0" i="0" u="none" strike="noStrike" kern="1200" cap="none" spc="0" normalizeH="0" baseline="0" noProof="0" dirty="0">
                <a:ln>
                  <a:noFill/>
                </a:ln>
                <a:solidFill>
                  <a:srgbClr val="000000"/>
                </a:solidFill>
                <a:effectLst/>
                <a:uLnTx/>
                <a:uFillTx/>
                <a:latin typeface="Arial"/>
                <a:ea typeface="微软雅黑"/>
                <a:cs typeface="+mn-cs"/>
              </a:rPr>
              <a:t>X</a:t>
            </a:r>
            <a:endParaRPr kumimoji="1" lang="zh-CN" altLang="en-US" sz="3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0" name="文本框 19">
            <a:extLst>
              <a:ext uri="{FF2B5EF4-FFF2-40B4-BE49-F238E27FC236}">
                <a16:creationId xmlns:a16="http://schemas.microsoft.com/office/drawing/2014/main" id="{195912F7-82C0-52A1-61D4-248EA72E6E0A}"/>
              </a:ext>
            </a:extLst>
          </p:cNvPr>
          <p:cNvSpPr txBox="1"/>
          <p:nvPr/>
        </p:nvSpPr>
        <p:spPr>
          <a:xfrm>
            <a:off x="1998133" y="5207000"/>
            <a:ext cx="80348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Arial"/>
                <a:ea typeface="微软雅黑"/>
                <a:cs typeface="+mn-cs"/>
              </a:rPr>
              <a:t>有限区间采样等价于原函数乘以一个该区间的示性函数。</a:t>
            </a:r>
          </a:p>
        </p:txBody>
      </p:sp>
      <p:sp>
        <p:nvSpPr>
          <p:cNvPr id="21" name="文本框 20">
            <a:extLst>
              <a:ext uri="{FF2B5EF4-FFF2-40B4-BE49-F238E27FC236}">
                <a16:creationId xmlns:a16="http://schemas.microsoft.com/office/drawing/2014/main" id="{7DBA2079-AEEA-EA5C-C344-376E6E7E02F0}"/>
              </a:ext>
            </a:extLst>
          </p:cNvPr>
          <p:cNvSpPr txBox="1"/>
          <p:nvPr/>
        </p:nvSpPr>
        <p:spPr>
          <a:xfrm>
            <a:off x="2794000" y="5811928"/>
            <a:ext cx="56811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Arial"/>
                <a:ea typeface="微软雅黑"/>
                <a:cs typeface="+mn-cs"/>
              </a:rPr>
              <a:t>卷积定理：一个空间的乘积等价于另一个空间的卷积。</a:t>
            </a:r>
          </a:p>
        </p:txBody>
      </p:sp>
    </p:spTree>
    <p:extLst>
      <p:ext uri="{BB962C8B-B14F-4D97-AF65-F5344CB8AC3E}">
        <p14:creationId xmlns:p14="http://schemas.microsoft.com/office/powerpoint/2010/main" val="214218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为什么频谱的峰值比较重要</a:t>
            </a:r>
            <a:endParaRPr lang="zh-CN" altLang="en-US" dirty="0">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CA592A49-07AE-1B4E-E858-C9816E1957F5}"/>
              </a:ext>
            </a:extLst>
          </p:cNvPr>
          <p:cNvSpPr txBox="1"/>
          <p:nvPr/>
        </p:nvSpPr>
        <p:spPr>
          <a:xfrm>
            <a:off x="381368" y="1322337"/>
            <a:ext cx="8295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考虑 </a:t>
            </a: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sin(x) + sin(3x)</a:t>
            </a: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，当采样区域不同时，傅里叶变换后的频谱有明显的差异。</a:t>
            </a: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 </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pic>
        <p:nvPicPr>
          <p:cNvPr id="4" name="图片 3">
            <a:extLst>
              <a:ext uri="{FF2B5EF4-FFF2-40B4-BE49-F238E27FC236}">
                <a16:creationId xmlns:a16="http://schemas.microsoft.com/office/drawing/2014/main" id="{7ED3B35C-C711-CB4E-C7ED-AE5F17A47FBA}"/>
              </a:ext>
            </a:extLst>
          </p:cNvPr>
          <p:cNvPicPr>
            <a:picLocks noChangeAspect="1"/>
          </p:cNvPicPr>
          <p:nvPr/>
        </p:nvPicPr>
        <p:blipFill rotWithShape="1">
          <a:blip r:embed="rId2"/>
          <a:srcRect b="13795"/>
          <a:stretch/>
        </p:blipFill>
        <p:spPr>
          <a:xfrm>
            <a:off x="381367" y="2129017"/>
            <a:ext cx="5367717" cy="2670072"/>
          </a:xfrm>
          <a:prstGeom prst="rect">
            <a:avLst/>
          </a:prstGeom>
          <a:ln>
            <a:solidFill>
              <a:schemeClr val="tx1"/>
            </a:solidFill>
          </a:ln>
        </p:spPr>
      </p:pic>
      <p:pic>
        <p:nvPicPr>
          <p:cNvPr id="6" name="图片 5">
            <a:extLst>
              <a:ext uri="{FF2B5EF4-FFF2-40B4-BE49-F238E27FC236}">
                <a16:creationId xmlns:a16="http://schemas.microsoft.com/office/drawing/2014/main" id="{FAF2009A-664C-4CDD-C894-BF354C8C5288}"/>
              </a:ext>
            </a:extLst>
          </p:cNvPr>
          <p:cNvPicPr>
            <a:picLocks noChangeAspect="1"/>
          </p:cNvPicPr>
          <p:nvPr/>
        </p:nvPicPr>
        <p:blipFill>
          <a:blip r:embed="rId3"/>
          <a:stretch>
            <a:fillRect/>
          </a:stretch>
        </p:blipFill>
        <p:spPr>
          <a:xfrm>
            <a:off x="6433910" y="2129017"/>
            <a:ext cx="5376722" cy="2670073"/>
          </a:xfrm>
          <a:prstGeom prst="rect">
            <a:avLst/>
          </a:prstGeom>
          <a:ln>
            <a:solidFill>
              <a:schemeClr val="tx1"/>
            </a:solidFill>
          </a:ln>
        </p:spPr>
      </p:pic>
      <p:sp>
        <p:nvSpPr>
          <p:cNvPr id="7" name="文本框 6">
            <a:extLst>
              <a:ext uri="{FF2B5EF4-FFF2-40B4-BE49-F238E27FC236}">
                <a16:creationId xmlns:a16="http://schemas.microsoft.com/office/drawing/2014/main" id="{4DF07EB8-8E66-7ACD-90B4-21BBCCBB3404}"/>
              </a:ext>
            </a:extLst>
          </p:cNvPr>
          <p:cNvSpPr txBox="1"/>
          <p:nvPr/>
        </p:nvSpPr>
        <p:spPr>
          <a:xfrm>
            <a:off x="1249899" y="5051771"/>
            <a:ext cx="36343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在整个范围内进行采样并进行</a:t>
            </a: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DFT</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D219D091-6715-2525-FCA9-534A15DF8038}"/>
              </a:ext>
            </a:extLst>
          </p:cNvPr>
          <p:cNvSpPr txBox="1"/>
          <p:nvPr/>
        </p:nvSpPr>
        <p:spPr>
          <a:xfrm>
            <a:off x="7535939" y="5051771"/>
            <a:ext cx="31726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取其局部进行采样并进行</a:t>
            </a: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DFT</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02449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a:latin typeface="Arial" panose="020B0604020202020204" pitchFamily="34" charset="0"/>
                <a:ea typeface="微软雅黑" panose="020B0503020204020204" pitchFamily="34" charset="-122"/>
              </a:rPr>
              <a:t>实数函数傅里叶变换的对称性</a:t>
            </a:r>
            <a:endParaRPr lang="zh-CN" altLang="en-US"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FB4DCAF-ABA3-854B-E290-E056EB75485A}"/>
                  </a:ext>
                </a:extLst>
              </p:cNvPr>
              <p:cNvSpPr txBox="1"/>
              <p:nvPr/>
            </p:nvSpPr>
            <p:spPr>
              <a:xfrm>
                <a:off x="381368" y="1322337"/>
                <a:ext cx="44272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实部关于</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𝜉</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=0</m:t>
                    </m:r>
                  </m:oMath>
                </a14:m>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对称，虚部关于原点对称：</a:t>
                </a:r>
              </a:p>
            </p:txBody>
          </p:sp>
        </mc:Choice>
        <mc:Fallback xmlns="">
          <p:sp>
            <p:nvSpPr>
              <p:cNvPr id="2" name="文本框 1">
                <a:extLst>
                  <a:ext uri="{FF2B5EF4-FFF2-40B4-BE49-F238E27FC236}">
                    <a16:creationId xmlns:a16="http://schemas.microsoft.com/office/drawing/2014/main" id="{AFB4DCAF-ABA3-854B-E290-E056EB75485A}"/>
                  </a:ext>
                </a:extLst>
              </p:cNvPr>
              <p:cNvSpPr txBox="1">
                <a:spLocks noRot="1" noChangeAspect="1" noMove="1" noResize="1" noEditPoints="1" noAdjustHandles="1" noChangeArrowheads="1" noChangeShapeType="1" noTextEdit="1"/>
              </p:cNvSpPr>
              <p:nvPr/>
            </p:nvSpPr>
            <p:spPr>
              <a:xfrm>
                <a:off x="381368" y="1322337"/>
                <a:ext cx="4427238" cy="369332"/>
              </a:xfrm>
              <a:prstGeom prst="rect">
                <a:avLst/>
              </a:prstGeom>
              <a:blipFill>
                <a:blip r:embed="rId2"/>
                <a:stretch>
                  <a:fillRect l="-1240" t="-9836" r="-551" b="-2459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95EDF7C-CA5F-2C86-2C21-75D0ED470D82}"/>
              </a:ext>
            </a:extLst>
          </p:cNvPr>
          <p:cNvPicPr>
            <a:picLocks noChangeAspect="1"/>
          </p:cNvPicPr>
          <p:nvPr/>
        </p:nvPicPr>
        <p:blipFill>
          <a:blip r:embed="rId3"/>
          <a:stretch>
            <a:fillRect/>
          </a:stretch>
        </p:blipFill>
        <p:spPr>
          <a:xfrm>
            <a:off x="4505243" y="2329707"/>
            <a:ext cx="3181514" cy="850944"/>
          </a:xfrm>
          <a:prstGeom prst="rect">
            <a:avLst/>
          </a:prstGeom>
          <a:ln>
            <a:solidFill>
              <a:schemeClr val="tx1"/>
            </a:solidFill>
          </a:ln>
        </p:spPr>
      </p:pic>
      <p:pic>
        <p:nvPicPr>
          <p:cNvPr id="6" name="图片 5">
            <a:extLst>
              <a:ext uri="{FF2B5EF4-FFF2-40B4-BE49-F238E27FC236}">
                <a16:creationId xmlns:a16="http://schemas.microsoft.com/office/drawing/2014/main" id="{30A871B3-F7FA-854B-A262-E2C23FD40CCB}"/>
              </a:ext>
            </a:extLst>
          </p:cNvPr>
          <p:cNvPicPr>
            <a:picLocks noChangeAspect="1"/>
          </p:cNvPicPr>
          <p:nvPr/>
        </p:nvPicPr>
        <p:blipFill>
          <a:blip r:embed="rId4"/>
          <a:stretch>
            <a:fillRect/>
          </a:stretch>
        </p:blipFill>
        <p:spPr>
          <a:xfrm>
            <a:off x="3936889" y="3908193"/>
            <a:ext cx="4318222" cy="1498677"/>
          </a:xfrm>
          <a:prstGeom prst="rect">
            <a:avLst/>
          </a:prstGeom>
          <a:ln>
            <a:solidFill>
              <a:schemeClr val="tx1"/>
            </a:solidFill>
          </a:ln>
        </p:spPr>
      </p:pic>
    </p:spTree>
    <p:extLst>
      <p:ext uri="{BB962C8B-B14F-4D97-AF65-F5344CB8AC3E}">
        <p14:creationId xmlns:p14="http://schemas.microsoft.com/office/powerpoint/2010/main" val="57338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pPr marL="0" marR="0" lvl="0" indent="0" algn="ctr" defTabSz="864017" rtl="0" eaLnBrk="1" fontAlgn="auto" latinLnBrk="0" hangingPunct="1">
              <a:lnSpc>
                <a:spcPct val="125000"/>
              </a:lnSpc>
              <a:spcBef>
                <a:spcPts val="0"/>
              </a:spcBef>
              <a:spcAft>
                <a:spcPts val="0"/>
              </a:spcAft>
              <a:buClrTx/>
              <a:buSzTx/>
              <a:buFontTx/>
              <a:buNone/>
              <a:tabLst/>
              <a:defRPr/>
            </a:pPr>
            <a:r>
              <a:rPr lang="en-US" altLang="zh-CN" sz="5400" dirty="0">
                <a:solidFill>
                  <a:srgbClr val="FF0000"/>
                </a:solidFill>
                <a:latin typeface="微软雅黑" panose="020B0503020204020204" pitchFamily="34" charset="-122"/>
                <a:ea typeface="微软雅黑" panose="020B0503020204020204" pitchFamily="34" charset="-122"/>
              </a:rPr>
              <a:t>Frequency principle</a:t>
            </a:r>
            <a:endParaRPr kumimoji="0" lang="en-US" altLang="zh-CN" sz="5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sz="quarter" idx="10"/>
          </p:nvPr>
        </p:nvSpPr>
        <p:spPr/>
        <p:txBody>
          <a:bodyPr/>
          <a:lstStyle/>
          <a:p>
            <a:fld id="{045CE301-1C36-4793-AA14-14B8D1577BED}" type="datetime2">
              <a:rPr lang="zh-CN" altLang="en-US" smtClean="0"/>
              <a:t>2024年3月6日</a:t>
            </a:fld>
            <a:endParaRPr lang="zh-CN" altLang="en-US" dirty="0"/>
          </a:p>
        </p:txBody>
      </p:sp>
      <p:sp>
        <p:nvSpPr>
          <p:cNvPr id="10" name="文本占位符 9"/>
          <p:cNvSpPr>
            <a:spLocks noGrp="1"/>
          </p:cNvSpPr>
          <p:nvPr>
            <p:ph type="body" sz="quarter" idx="11"/>
          </p:nvPr>
        </p:nvSpPr>
        <p:spPr/>
        <p:txBody>
          <a:bodyPr/>
          <a:lstStyle/>
          <a:p>
            <a:r>
              <a:rPr lang="zh-CN" altLang="en-US" dirty="0"/>
              <a:t>许志钦</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Training process of 1d example in spatial domain</a:t>
            </a:r>
            <a:endParaRPr lang="zh-CN" altLang="en-US" dirty="0"/>
          </a:p>
        </p:txBody>
      </p:sp>
      <p:sp>
        <p:nvSpPr>
          <p:cNvPr id="4" name="文本框 3">
            <a:extLst>
              <a:ext uri="{FF2B5EF4-FFF2-40B4-BE49-F238E27FC236}">
                <a16:creationId xmlns:a16="http://schemas.microsoft.com/office/drawing/2014/main" id="{F631E9E7-CB6D-4922-A0BF-BA30352A1F37}"/>
              </a:ext>
            </a:extLst>
          </p:cNvPr>
          <p:cNvSpPr txBox="1"/>
          <p:nvPr/>
        </p:nvSpPr>
        <p:spPr>
          <a:xfrm>
            <a:off x="0" y="1996954"/>
            <a:ext cx="3426685"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Red: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Blue: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DNN fitting</a:t>
            </a:r>
          </a:p>
        </p:txBody>
      </p:sp>
      <p:pic>
        <p:nvPicPr>
          <p:cNvPr id="7" name="animationxy">
            <a:hlinkClick r:id="" action="ppaction://media"/>
            <a:extLst>
              <a:ext uri="{FF2B5EF4-FFF2-40B4-BE49-F238E27FC236}">
                <a16:creationId xmlns:a16="http://schemas.microsoft.com/office/drawing/2014/main" id="{FF6965F0-5769-4989-B5E7-8BAC4A9E83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1496" y="933964"/>
            <a:ext cx="7888660" cy="5256571"/>
          </a:xfrm>
          <a:prstGeom prst="rect">
            <a:avLst/>
          </a:prstGeom>
        </p:spPr>
      </p:pic>
      <p:sp>
        <p:nvSpPr>
          <p:cNvPr id="8" name="文本框 7">
            <a:extLst>
              <a:ext uri="{FF2B5EF4-FFF2-40B4-BE49-F238E27FC236}">
                <a16:creationId xmlns:a16="http://schemas.microsoft.com/office/drawing/2014/main" id="{732E46A1-CE75-410D-99F2-4BFFBB2F43D6}"/>
              </a:ext>
            </a:extLst>
          </p:cNvPr>
          <p:cNvSpPr txBox="1"/>
          <p:nvPr/>
        </p:nvSpPr>
        <p:spPr>
          <a:xfrm>
            <a:off x="4639377" y="934277"/>
            <a:ext cx="41773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B61616"/>
                </a:solidFill>
                <a:effectLst/>
                <a:uLnTx/>
                <a:uFillTx/>
                <a:latin typeface="Book Antiqua"/>
                <a:ea typeface="黑体"/>
                <a:cs typeface="+mn-cs"/>
              </a:rPr>
              <a:t>From landscape to detail</a:t>
            </a:r>
            <a:endParaRPr kumimoji="0" lang="zh-CN" altLang="en-US" sz="24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9" name="文本框 8">
            <a:extLst>
              <a:ext uri="{FF2B5EF4-FFF2-40B4-BE49-F238E27FC236}">
                <a16:creationId xmlns:a16="http://schemas.microsoft.com/office/drawing/2014/main" id="{D117DDA8-611A-4EDD-87A5-4B3DA0B8C5C1}"/>
              </a:ext>
            </a:extLst>
          </p:cNvPr>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Helvetica" panose="020B0604020202020204" pitchFamily="34" charset="0"/>
                <a:ea typeface="黑体"/>
                <a:cs typeface="+mn-cs"/>
                <a:hlinkClick r:id="rId5"/>
              </a:rPr>
              <a:t>1807.01251</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30082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mation">
            <a:hlinkClick r:id="" action="ppaction://media"/>
            <a:extLst>
              <a:ext uri="{FF2B5EF4-FFF2-40B4-BE49-F238E27FC236}">
                <a16:creationId xmlns:a16="http://schemas.microsoft.com/office/drawing/2014/main" id="{D91A70C9-8EFD-414E-9794-CEC0C89444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40508" y="1115775"/>
            <a:ext cx="6943021" cy="4626450"/>
          </a:xfrm>
          <a:prstGeom prst="rect">
            <a:avLst/>
          </a:prstGeom>
        </p:spPr>
      </p:pic>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Training process of 1d example in Fourier domain</a:t>
            </a:r>
            <a:endParaRPr lang="zh-CN" altLang="en-US" dirty="0"/>
          </a:p>
        </p:txBody>
      </p:sp>
      <p:sp>
        <p:nvSpPr>
          <p:cNvPr id="4" name="文本框 3">
            <a:extLst>
              <a:ext uri="{FF2B5EF4-FFF2-40B4-BE49-F238E27FC236}">
                <a16:creationId xmlns:a16="http://schemas.microsoft.com/office/drawing/2014/main" id="{F631E9E7-CB6D-4922-A0BF-BA30352A1F37}"/>
              </a:ext>
            </a:extLst>
          </p:cNvPr>
          <p:cNvSpPr txBox="1"/>
          <p:nvPr/>
        </p:nvSpPr>
        <p:spPr>
          <a:xfrm>
            <a:off x="0" y="1996954"/>
            <a:ext cx="3426685"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Red: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Blue: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DNN fitting</a:t>
            </a:r>
          </a:p>
        </p:txBody>
      </p:sp>
      <p:sp>
        <p:nvSpPr>
          <p:cNvPr id="6" name="文本框 5">
            <a:extLst>
              <a:ext uri="{FF2B5EF4-FFF2-40B4-BE49-F238E27FC236}">
                <a16:creationId xmlns:a16="http://schemas.microsoft.com/office/drawing/2014/main" id="{CC4BDB4F-E0BB-471F-B672-CF5A16DA6D0B}"/>
              </a:ext>
            </a:extLst>
          </p:cNvPr>
          <p:cNvSpPr txBox="1"/>
          <p:nvPr/>
        </p:nvSpPr>
        <p:spPr>
          <a:xfrm>
            <a:off x="6015700" y="5665223"/>
            <a:ext cx="2454532"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Frequency</a:t>
            </a:r>
          </a:p>
        </p:txBody>
      </p:sp>
      <p:sp>
        <p:nvSpPr>
          <p:cNvPr id="8" name="文本框 7">
            <a:extLst>
              <a:ext uri="{FF2B5EF4-FFF2-40B4-BE49-F238E27FC236}">
                <a16:creationId xmlns:a16="http://schemas.microsoft.com/office/drawing/2014/main" id="{57545A69-737C-4C7B-A8C1-398168335651}"/>
              </a:ext>
            </a:extLst>
          </p:cNvPr>
          <p:cNvSpPr txBox="1"/>
          <p:nvPr/>
        </p:nvSpPr>
        <p:spPr>
          <a:xfrm rot="16200000">
            <a:off x="2212812" y="3081218"/>
            <a:ext cx="1815881"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Amplitude</a:t>
            </a:r>
          </a:p>
        </p:txBody>
      </p:sp>
      <p:sp>
        <p:nvSpPr>
          <p:cNvPr id="3" name="文本框 2">
            <a:extLst>
              <a:ext uri="{FF2B5EF4-FFF2-40B4-BE49-F238E27FC236}">
                <a16:creationId xmlns:a16="http://schemas.microsoft.com/office/drawing/2014/main" id="{334EFFDE-9D4B-431D-AAC5-3C626AF04B96}"/>
              </a:ext>
            </a:extLst>
          </p:cNvPr>
          <p:cNvSpPr txBox="1"/>
          <p:nvPr/>
        </p:nvSpPr>
        <p:spPr>
          <a:xfrm>
            <a:off x="1674796" y="934277"/>
            <a:ext cx="85857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Frequency principle: From low frequency to high frequency</a:t>
            </a:r>
            <a:endParaRPr kumimoji="0" lang="zh-CN" altLang="en-US" sz="2400" b="1"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7" name="文本框 6">
            <a:extLst>
              <a:ext uri="{FF2B5EF4-FFF2-40B4-BE49-F238E27FC236}">
                <a16:creationId xmlns:a16="http://schemas.microsoft.com/office/drawing/2014/main" id="{14650268-97E4-45AD-9694-0300F9A8A2B0}"/>
              </a:ext>
            </a:extLst>
          </p:cNvPr>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Helvetica" panose="020B0604020202020204" pitchFamily="34" charset="0"/>
                <a:ea typeface="黑体"/>
                <a:cs typeface="+mn-cs"/>
                <a:hlinkClick r:id="rId5"/>
              </a:rPr>
              <a:t>1807.01251</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35417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mation">
            <a:hlinkClick r:id="" action="ppaction://media"/>
            <a:extLst>
              <a:ext uri="{FF2B5EF4-FFF2-40B4-BE49-F238E27FC236}">
                <a16:creationId xmlns:a16="http://schemas.microsoft.com/office/drawing/2014/main" id="{D91A70C9-8EFD-414E-9794-CEC0C89444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40508" y="1115775"/>
            <a:ext cx="6943021" cy="4626450"/>
          </a:xfrm>
          <a:prstGeom prst="rect">
            <a:avLst/>
          </a:prstGeom>
        </p:spPr>
      </p:pic>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Training process of 1d example in Fourier domain</a:t>
            </a:r>
            <a:endParaRPr lang="zh-CN" altLang="en-US" dirty="0"/>
          </a:p>
        </p:txBody>
      </p:sp>
      <p:sp>
        <p:nvSpPr>
          <p:cNvPr id="4" name="文本框 3">
            <a:extLst>
              <a:ext uri="{FF2B5EF4-FFF2-40B4-BE49-F238E27FC236}">
                <a16:creationId xmlns:a16="http://schemas.microsoft.com/office/drawing/2014/main" id="{F631E9E7-CB6D-4922-A0BF-BA30352A1F37}"/>
              </a:ext>
            </a:extLst>
          </p:cNvPr>
          <p:cNvSpPr txBox="1"/>
          <p:nvPr/>
        </p:nvSpPr>
        <p:spPr>
          <a:xfrm>
            <a:off x="0" y="1996954"/>
            <a:ext cx="3426685"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Red: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Blue: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DNN fitting</a:t>
            </a:r>
          </a:p>
        </p:txBody>
      </p:sp>
      <p:sp>
        <p:nvSpPr>
          <p:cNvPr id="6" name="文本框 5">
            <a:extLst>
              <a:ext uri="{FF2B5EF4-FFF2-40B4-BE49-F238E27FC236}">
                <a16:creationId xmlns:a16="http://schemas.microsoft.com/office/drawing/2014/main" id="{CC4BDB4F-E0BB-471F-B672-CF5A16DA6D0B}"/>
              </a:ext>
            </a:extLst>
          </p:cNvPr>
          <p:cNvSpPr txBox="1"/>
          <p:nvPr/>
        </p:nvSpPr>
        <p:spPr>
          <a:xfrm>
            <a:off x="6015700" y="5665223"/>
            <a:ext cx="2454532"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Frequency</a:t>
            </a:r>
          </a:p>
        </p:txBody>
      </p:sp>
      <p:sp>
        <p:nvSpPr>
          <p:cNvPr id="8" name="文本框 7">
            <a:extLst>
              <a:ext uri="{FF2B5EF4-FFF2-40B4-BE49-F238E27FC236}">
                <a16:creationId xmlns:a16="http://schemas.microsoft.com/office/drawing/2014/main" id="{57545A69-737C-4C7B-A8C1-398168335651}"/>
              </a:ext>
            </a:extLst>
          </p:cNvPr>
          <p:cNvSpPr txBox="1"/>
          <p:nvPr/>
        </p:nvSpPr>
        <p:spPr>
          <a:xfrm rot="16200000">
            <a:off x="2212812" y="3081218"/>
            <a:ext cx="1815881"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Amplitude</a:t>
            </a:r>
          </a:p>
        </p:txBody>
      </p:sp>
      <p:sp>
        <p:nvSpPr>
          <p:cNvPr id="3" name="文本框 2">
            <a:extLst>
              <a:ext uri="{FF2B5EF4-FFF2-40B4-BE49-F238E27FC236}">
                <a16:creationId xmlns:a16="http://schemas.microsoft.com/office/drawing/2014/main" id="{334EFFDE-9D4B-431D-AAC5-3C626AF04B96}"/>
              </a:ext>
            </a:extLst>
          </p:cNvPr>
          <p:cNvSpPr txBox="1"/>
          <p:nvPr/>
        </p:nvSpPr>
        <p:spPr>
          <a:xfrm>
            <a:off x="1674796" y="934277"/>
            <a:ext cx="85857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Frequency principle: From low frequency to high frequency</a:t>
            </a:r>
            <a:endParaRPr kumimoji="0" lang="zh-CN" altLang="en-US" sz="2400" b="1"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7" name="文本框 6">
            <a:extLst>
              <a:ext uri="{FF2B5EF4-FFF2-40B4-BE49-F238E27FC236}">
                <a16:creationId xmlns:a16="http://schemas.microsoft.com/office/drawing/2014/main" id="{510A38E8-FA38-40C9-81C4-07BA1C19B93F}"/>
              </a:ext>
            </a:extLst>
          </p:cNvPr>
          <p:cNvSpPr txBox="1"/>
          <p:nvPr/>
        </p:nvSpPr>
        <p:spPr>
          <a:xfrm>
            <a:off x="9634888" y="2146434"/>
            <a:ext cx="2281188"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242C2D"/>
                </a:solidFill>
                <a:effectLst/>
                <a:uLnTx/>
                <a:uFillTx/>
                <a:latin typeface="Book Antiqua"/>
                <a:ea typeface="黑体"/>
                <a:cs typeface="+mn-cs"/>
              </a:rPr>
              <a:t>Frequency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B61616"/>
                </a:solidFill>
                <a:effectLst/>
                <a:uLnTx/>
                <a:uFillTx/>
                <a:latin typeface="Book Antiqua"/>
                <a:ea typeface="黑体"/>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242C2D"/>
                </a:solidFill>
                <a:effectLst/>
                <a:uLnTx/>
                <a:uFillTx/>
                <a:latin typeface="Book Antiqua"/>
                <a:ea typeface="黑体"/>
                <a:cs typeface="+mn-cs"/>
              </a:rPr>
              <a:t>Amplitude</a:t>
            </a:r>
            <a:r>
              <a:rPr kumimoji="0" lang="en-US" altLang="zh-CN" sz="2800" b="0" i="0" u="none" strike="noStrike" kern="1200" cap="none" spc="0" normalizeH="0" baseline="0" noProof="0" dirty="0">
                <a:ln>
                  <a:noFill/>
                </a:ln>
                <a:solidFill>
                  <a:srgbClr val="B61616"/>
                </a:solidFill>
                <a:effectLst/>
                <a:uLnTx/>
                <a:uFillTx/>
                <a:latin typeface="Book Antiqua"/>
                <a:ea typeface="黑体"/>
                <a:cs typeface="+mn-cs"/>
              </a:rPr>
              <a:t> ?</a:t>
            </a:r>
          </a:p>
        </p:txBody>
      </p:sp>
      <p:sp>
        <p:nvSpPr>
          <p:cNvPr id="10" name="文本框 9">
            <a:extLst>
              <a:ext uri="{FF2B5EF4-FFF2-40B4-BE49-F238E27FC236}">
                <a16:creationId xmlns:a16="http://schemas.microsoft.com/office/drawing/2014/main" id="{F0091590-0C80-4725-9E11-241C50A2B1A4}"/>
              </a:ext>
            </a:extLst>
          </p:cNvPr>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Helvetica" panose="020B0604020202020204" pitchFamily="34" charset="0"/>
                <a:ea typeface="黑体"/>
                <a:cs typeface="+mn-cs"/>
                <a:hlinkClick r:id="rId5"/>
              </a:rPr>
              <a:t>1807.01251</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412254911"/>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3217333" y="2808288"/>
            <a:ext cx="5624513" cy="620712"/>
          </a:xfrm>
        </p:spPr>
        <p:txBody>
          <a:bodyPr/>
          <a:lstStyle/>
          <a:p>
            <a:r>
              <a:rPr lang="en-US" dirty="0">
                <a:solidFill>
                  <a:schemeClr val="tx2"/>
                </a:solidFill>
              </a:rPr>
              <a:t>Is NN really so complex?</a:t>
            </a:r>
          </a:p>
        </p:txBody>
      </p:sp>
    </p:spTree>
    <p:extLst>
      <p:ext uri="{BB962C8B-B14F-4D97-AF65-F5344CB8AC3E}">
        <p14:creationId xmlns:p14="http://schemas.microsoft.com/office/powerpoint/2010/main" val="1036949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Important problems in this field </a:t>
            </a:r>
            <a:endParaRPr lang="zh-CN" altLang="en-US" dirty="0"/>
          </a:p>
        </p:txBody>
      </p:sp>
      <p:sp>
        <p:nvSpPr>
          <p:cNvPr id="4" name="标题 1">
            <a:extLst>
              <a:ext uri="{FF2B5EF4-FFF2-40B4-BE49-F238E27FC236}">
                <a16:creationId xmlns:a16="http://schemas.microsoft.com/office/drawing/2014/main" id="{822DD67F-50C9-4AFD-AA3C-009CF414AEC9}"/>
              </a:ext>
            </a:extLst>
          </p:cNvPr>
          <p:cNvSpPr txBox="1">
            <a:spLocks/>
          </p:cNvSpPr>
          <p:nvPr/>
        </p:nvSpPr>
        <p:spPr>
          <a:xfrm>
            <a:off x="4132321" y="918681"/>
            <a:ext cx="4076299" cy="584030"/>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1219203" rtl="0" eaLnBrk="1" fontAlgn="auto" latinLnBrk="0" hangingPunct="1">
              <a:lnSpc>
                <a:spcPct val="100000"/>
              </a:lnSpc>
              <a:spcBef>
                <a:spcPct val="0"/>
              </a:spcBef>
              <a:spcAft>
                <a:spcPts val="0"/>
              </a:spcAft>
              <a:buClrTx/>
              <a:buSzTx/>
              <a:buFontTx/>
              <a:buNone/>
              <a:tabLst/>
              <a:defRPr/>
            </a:pPr>
            <a:r>
              <a:rPr kumimoji="0" lang="en-US" altLang="zh-CN" sz="3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rPr>
              <a:t>Equal amplitudes</a:t>
            </a:r>
            <a:endParaRPr kumimoji="0" lang="en-US" sz="3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EDC9C22-C802-4B08-AA95-FA583E12977F}"/>
                  </a:ext>
                </a:extLst>
              </p:cNvPr>
              <p:cNvSpPr txBox="1"/>
              <p:nvPr/>
            </p:nvSpPr>
            <p:spPr>
              <a:xfrm>
                <a:off x="1590853" y="5659402"/>
                <a:ext cx="4331892" cy="400110"/>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unc>
                        <m:func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altLang="zh-CN"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sin</m:t>
                          </m:r>
                        </m:fName>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func>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unc>
                        <m:func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altLang="zh-CN"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sin</m:t>
                          </m:r>
                        </m:fName>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func>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unc>
                        <m:func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altLang="zh-CN"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sin</m:t>
                          </m:r>
                        </m:fName>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func>
                    </m:oMath>
                  </m:oMathPara>
                </a14:m>
                <a:endPar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6" name="文本框 5">
                <a:extLst>
                  <a:ext uri="{FF2B5EF4-FFF2-40B4-BE49-F238E27FC236}">
                    <a16:creationId xmlns:a16="http://schemas.microsoft.com/office/drawing/2014/main" id="{FEDC9C22-C802-4B08-AA95-FA583E12977F}"/>
                  </a:ext>
                </a:extLst>
              </p:cNvPr>
              <p:cNvSpPr txBox="1">
                <a:spLocks noRot="1" noChangeAspect="1" noMove="1" noResize="1" noEditPoints="1" noAdjustHandles="1" noChangeArrowheads="1" noChangeShapeType="1" noTextEdit="1"/>
              </p:cNvSpPr>
              <p:nvPr/>
            </p:nvSpPr>
            <p:spPr>
              <a:xfrm>
                <a:off x="1590853" y="5659402"/>
                <a:ext cx="4331892" cy="400110"/>
              </a:xfrm>
              <a:prstGeom prst="rect">
                <a:avLst/>
              </a:prstGeom>
              <a:blipFill>
                <a:blip r:embed="rId3"/>
                <a:stretch>
                  <a:fillRect/>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9FB59D18-AB3C-4B73-A68F-DA98EE2EC0F8}"/>
              </a:ext>
            </a:extLst>
          </p:cNvPr>
          <p:cNvPicPr>
            <a:picLocks noChangeAspect="1"/>
          </p:cNvPicPr>
          <p:nvPr/>
        </p:nvPicPr>
        <p:blipFill>
          <a:blip r:embed="rId4"/>
          <a:stretch>
            <a:fillRect/>
          </a:stretch>
        </p:blipFill>
        <p:spPr>
          <a:xfrm>
            <a:off x="7226968" y="5663554"/>
            <a:ext cx="3529013" cy="483584"/>
          </a:xfrm>
          <a:prstGeom prst="rect">
            <a:avLst/>
          </a:prstGeom>
        </p:spPr>
      </p:pic>
      <p:pic>
        <p:nvPicPr>
          <p:cNvPr id="3" name="图片 2">
            <a:extLst>
              <a:ext uri="{FF2B5EF4-FFF2-40B4-BE49-F238E27FC236}">
                <a16:creationId xmlns:a16="http://schemas.microsoft.com/office/drawing/2014/main" id="{E9B1452D-2F8E-476E-AF56-3152E337FFCA}"/>
              </a:ext>
            </a:extLst>
          </p:cNvPr>
          <p:cNvPicPr>
            <a:picLocks noChangeAspect="1"/>
          </p:cNvPicPr>
          <p:nvPr/>
        </p:nvPicPr>
        <p:blipFill>
          <a:blip r:embed="rId5"/>
          <a:stretch>
            <a:fillRect/>
          </a:stretch>
        </p:blipFill>
        <p:spPr>
          <a:xfrm>
            <a:off x="1100666" y="1765347"/>
            <a:ext cx="9990667" cy="3894055"/>
          </a:xfrm>
          <a:prstGeom prst="rect">
            <a:avLst/>
          </a:prstGeom>
        </p:spPr>
      </p:pic>
      <p:sp>
        <p:nvSpPr>
          <p:cNvPr id="5" name="文本框 4">
            <a:extLst>
              <a:ext uri="{FF2B5EF4-FFF2-40B4-BE49-F238E27FC236}">
                <a16:creationId xmlns:a16="http://schemas.microsoft.com/office/drawing/2014/main" id="{A2E5501C-CD46-4357-B1F2-7DF7088213A8}"/>
              </a:ext>
            </a:extLst>
          </p:cNvPr>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sng" strike="noStrike" kern="1200" cap="none" spc="0" normalizeH="0" baseline="0" noProof="0" dirty="0">
                <a:ln>
                  <a:noFill/>
                </a:ln>
                <a:solidFill>
                  <a:srgbClr val="B61616"/>
                </a:solidFill>
                <a:effectLst/>
                <a:uLnTx/>
                <a:uFillTx/>
                <a:latin typeface="Helvetica" panose="020B0604020202020204" pitchFamily="34" charset="0"/>
                <a:ea typeface="黑体"/>
                <a:cs typeface="+mn-cs"/>
                <a:hlinkClick r:id="rId6"/>
              </a:rPr>
              <a:t>1901.06523</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4283888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8AE34A-BB7B-4E0E-BF3D-685AD8A1ABBD}"/>
              </a:ext>
            </a:extLst>
          </p:cNvPr>
          <p:cNvSpPr>
            <a:spLocks noGrp="1"/>
          </p:cNvSpPr>
          <p:nvPr>
            <p:ph type="title"/>
          </p:nvPr>
        </p:nvSpPr>
        <p:spPr/>
        <p:txBody>
          <a:bodyPr/>
          <a:lstStyle/>
          <a:p>
            <a:r>
              <a:rPr lang="en-US" altLang="zh-CN" dirty="0"/>
              <a:t>Spatial domain</a:t>
            </a:r>
            <a:endParaRPr lang="zh-CN" altLang="en-US" dirty="0"/>
          </a:p>
        </p:txBody>
      </p:sp>
      <p:pic>
        <p:nvPicPr>
          <p:cNvPr id="5" name="图片 4">
            <a:extLst>
              <a:ext uri="{FF2B5EF4-FFF2-40B4-BE49-F238E27FC236}">
                <a16:creationId xmlns:a16="http://schemas.microsoft.com/office/drawing/2014/main" id="{5F3D3B92-4A64-46B5-BFAB-B85238A9D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280" y="799548"/>
            <a:ext cx="6520007" cy="5484117"/>
          </a:xfrm>
          <a:prstGeom prst="rect">
            <a:avLst/>
          </a:prstGeom>
        </p:spPr>
      </p:pic>
    </p:spTree>
    <p:extLst>
      <p:ext uri="{BB962C8B-B14F-4D97-AF65-F5344CB8AC3E}">
        <p14:creationId xmlns:p14="http://schemas.microsoft.com/office/powerpoint/2010/main" val="2367999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70A3F-7FC1-44CB-91A7-8AF9D5A24556}"/>
              </a:ext>
            </a:extLst>
          </p:cNvPr>
          <p:cNvSpPr>
            <a:spLocks noGrp="1"/>
          </p:cNvSpPr>
          <p:nvPr>
            <p:ph type="title"/>
          </p:nvPr>
        </p:nvSpPr>
        <p:spPr/>
        <p:txBody>
          <a:bodyPr/>
          <a:lstStyle/>
          <a:p>
            <a:r>
              <a:rPr lang="en-US" altLang="zh-CN" dirty="0"/>
              <a:t>2d data</a:t>
            </a:r>
            <a:endParaRPr lang="zh-CN" altLang="en-US" dirty="0"/>
          </a:p>
        </p:txBody>
      </p:sp>
      <p:pic>
        <p:nvPicPr>
          <p:cNvPr id="5" name="图片 4">
            <a:extLst>
              <a:ext uri="{FF2B5EF4-FFF2-40B4-BE49-F238E27FC236}">
                <a16:creationId xmlns:a16="http://schemas.microsoft.com/office/drawing/2014/main" id="{87A43CDC-86EC-406B-90F5-E7EEB4F70919}"/>
              </a:ext>
            </a:extLst>
          </p:cNvPr>
          <p:cNvPicPr>
            <a:picLocks noChangeAspect="1"/>
          </p:cNvPicPr>
          <p:nvPr/>
        </p:nvPicPr>
        <p:blipFill>
          <a:blip r:embed="rId2"/>
          <a:stretch>
            <a:fillRect/>
          </a:stretch>
        </p:blipFill>
        <p:spPr>
          <a:xfrm>
            <a:off x="1807898" y="1554816"/>
            <a:ext cx="8931691" cy="3394850"/>
          </a:xfrm>
          <a:prstGeom prst="rect">
            <a:avLst/>
          </a:prstGeom>
        </p:spPr>
      </p:pic>
    </p:spTree>
    <p:extLst>
      <p:ext uri="{BB962C8B-B14F-4D97-AF65-F5344CB8AC3E}">
        <p14:creationId xmlns:p14="http://schemas.microsoft.com/office/powerpoint/2010/main" val="39822308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70A3F-7FC1-44CB-91A7-8AF9D5A24556}"/>
              </a:ext>
            </a:extLst>
          </p:cNvPr>
          <p:cNvSpPr>
            <a:spLocks noGrp="1"/>
          </p:cNvSpPr>
          <p:nvPr>
            <p:ph type="title"/>
          </p:nvPr>
        </p:nvSpPr>
        <p:spPr/>
        <p:txBody>
          <a:bodyPr/>
          <a:lstStyle/>
          <a:p>
            <a:r>
              <a:rPr lang="en-US" altLang="zh-CN" dirty="0"/>
              <a:t>2d data</a:t>
            </a:r>
            <a:endParaRPr lang="zh-CN" altLang="en-US" dirty="0"/>
          </a:p>
        </p:txBody>
      </p:sp>
      <p:pic>
        <p:nvPicPr>
          <p:cNvPr id="7" name="图片 6">
            <a:extLst>
              <a:ext uri="{FF2B5EF4-FFF2-40B4-BE49-F238E27FC236}">
                <a16:creationId xmlns:a16="http://schemas.microsoft.com/office/drawing/2014/main" id="{A973E50E-DC58-4F64-9454-163C74A4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48" y="1785761"/>
            <a:ext cx="11840929" cy="3179509"/>
          </a:xfrm>
          <a:prstGeom prst="rect">
            <a:avLst/>
          </a:prstGeom>
        </p:spPr>
      </p:pic>
    </p:spTree>
    <p:extLst>
      <p:ext uri="{BB962C8B-B14F-4D97-AF65-F5344CB8AC3E}">
        <p14:creationId xmlns:p14="http://schemas.microsoft.com/office/powerpoint/2010/main" val="267704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A91B1-0975-470D-A041-F59017B3E96A}"/>
              </a:ext>
            </a:extLst>
          </p:cNvPr>
          <p:cNvSpPr>
            <a:spLocks noGrp="1"/>
          </p:cNvSpPr>
          <p:nvPr>
            <p:ph type="title"/>
          </p:nvPr>
        </p:nvSpPr>
        <p:spPr>
          <a:xfrm>
            <a:off x="474007" y="2924313"/>
            <a:ext cx="11429516" cy="761979"/>
          </a:xfrm>
        </p:spPr>
        <p:txBody>
          <a:bodyPr/>
          <a:lstStyle/>
          <a:p>
            <a:pPr algn="ctr"/>
            <a:r>
              <a:rPr lang="en-US" altLang="zh-CN" dirty="0"/>
              <a:t>Understanding generalization</a:t>
            </a:r>
            <a:endParaRPr lang="zh-CN" altLang="en-US" sz="2400" dirty="0">
              <a:solidFill>
                <a:schemeClr val="tx2"/>
              </a:solidFill>
            </a:endParaRPr>
          </a:p>
        </p:txBody>
      </p:sp>
    </p:spTree>
    <p:extLst>
      <p:ext uri="{BB962C8B-B14F-4D97-AF65-F5344CB8AC3E}">
        <p14:creationId xmlns:p14="http://schemas.microsoft.com/office/powerpoint/2010/main" val="9548674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altLang="zh-CN" sz="3200" b="1" dirty="0"/>
              <a:t>Effect of early stopping</a:t>
            </a:r>
            <a:endParaRPr lang="zh-CN" altLang="en-US" dirty="0"/>
          </a:p>
        </p:txBody>
      </p:sp>
      <p:pic>
        <p:nvPicPr>
          <p:cNvPr id="4" name="图片 3">
            <a:extLst>
              <a:ext uri="{FF2B5EF4-FFF2-40B4-BE49-F238E27FC236}">
                <a16:creationId xmlns:a16="http://schemas.microsoft.com/office/drawing/2014/main" id="{68627D15-25B4-4B35-8930-F28A9BBD0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01" y="1580015"/>
            <a:ext cx="5904994" cy="3936663"/>
          </a:xfrm>
          <a:prstGeom prst="rect">
            <a:avLst/>
          </a:prstGeom>
        </p:spPr>
      </p:pic>
      <p:pic>
        <p:nvPicPr>
          <p:cNvPr id="6" name="图片 5" descr="图片包含 地图, 文字&#10;&#10;已生成极高可信度的说明">
            <a:extLst>
              <a:ext uri="{FF2B5EF4-FFF2-40B4-BE49-F238E27FC236}">
                <a16:creationId xmlns:a16="http://schemas.microsoft.com/office/drawing/2014/main" id="{3185032F-7775-4DE7-8923-846E63828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80015"/>
            <a:ext cx="5904993" cy="3936663"/>
          </a:xfrm>
          <a:prstGeom prst="rect">
            <a:avLst/>
          </a:prstGeom>
        </p:spPr>
      </p:pic>
      <p:sp>
        <p:nvSpPr>
          <p:cNvPr id="3" name="文本框 2">
            <a:extLst>
              <a:ext uri="{FF2B5EF4-FFF2-40B4-BE49-F238E27FC236}">
                <a16:creationId xmlns:a16="http://schemas.microsoft.com/office/drawing/2014/main" id="{1E5ADD1A-C83D-4D82-B625-01C02AEC4959}"/>
              </a:ext>
            </a:extLst>
          </p:cNvPr>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Helvetica" panose="020B0604020202020204" pitchFamily="34" charset="0"/>
                <a:ea typeface="黑体"/>
                <a:cs typeface="+mn-cs"/>
                <a:hlinkClick r:id="rId4"/>
              </a:rPr>
              <a:t>1807.01251</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2353256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altLang="zh-CN" sz="3200" dirty="0"/>
              <a:t>Generalization difference</a:t>
            </a:r>
            <a:r>
              <a:rPr lang="en-US" sz="3200" dirty="0"/>
              <a:t> </a:t>
            </a:r>
            <a:endParaRPr lang="zh-CN"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175B59-3CEC-4591-9FEC-968AB7B2524C}"/>
                  </a:ext>
                </a:extLst>
              </p:cNvPr>
              <p:cNvSpPr/>
              <p:nvPr/>
            </p:nvSpPr>
            <p:spPr>
              <a:xfrm>
                <a:off x="7844328" y="4048509"/>
                <a:ext cx="2819400" cy="1359218"/>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 Antiqua"/>
                    <a:ea typeface="黑体"/>
                    <a:cs typeface="+mn-cs"/>
                  </a:rPr>
                  <a:t> For </a:t>
                </a:r>
                <a14:m>
                  <m:oMath xmlns:m="http://schemas.openxmlformats.org/officeDocument/2006/math">
                    <m:acc>
                      <m:accPr>
                        <m: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acc>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begChr m:val="{"/>
                            <m:end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−1,1</m:t>
                            </m:r>
                          </m:e>
                        </m:d>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p>
                    </m:sSup>
                  </m:oMath>
                </a14:m>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黑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𝒇</m:t>
                    </m:r>
                    <m:d>
                      <m:dPr>
                        <m:ctrlP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acc>
                          <m:accPr>
                            <m:chr m:val="⃗"/>
                            <m:ctrlP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𝒙</m:t>
                            </m:r>
                          </m:e>
                        </m:acc>
                      </m:e>
                    </m:d>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nary>
                      <m:naryPr>
                        <m:chr m:val="∏"/>
                        <m:ctrlP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naryPr>
                      <m:sub>
                        <m:r>
                          <m:rPr>
                            <m:brk m:alnAt="23"/>
                          </m:rP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𝒋</m:t>
                        </m:r>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b>
                      <m:sup>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𝒏</m:t>
                        </m:r>
                      </m:sup>
                      <m:e>
                        <m:sSub>
                          <m:sSubPr>
                            <m:ctrlP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𝒙</m:t>
                            </m:r>
                          </m:e>
                          <m:sub>
                            <m:r>
                              <a:rPr kumimoji="0" lang="en-US"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𝒋</m:t>
                            </m:r>
                          </m:sub>
                        </m:sSub>
                      </m:e>
                    </m:nary>
                  </m:oMath>
                </a14:m>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Even #‘-1’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sym typeface="Wingdings" panose="05000000000000000000" pitchFamily="2" charset="2"/>
                  </a:rPr>
                  <a:t>  1;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sym typeface="Wingdings" panose="05000000000000000000" pitchFamily="2" charset="2"/>
                  </a:rPr>
                  <a:t>Odd  #‘-1’  -1.</a:t>
                </a:r>
              </a:p>
            </p:txBody>
          </p:sp>
        </mc:Choice>
        <mc:Fallback xmlns="">
          <p:sp>
            <p:nvSpPr>
              <p:cNvPr id="4" name="矩形 3">
                <a:extLst>
                  <a:ext uri="{FF2B5EF4-FFF2-40B4-BE49-F238E27FC236}">
                    <a16:creationId xmlns:a16="http://schemas.microsoft.com/office/drawing/2014/main" id="{22175B59-3CEC-4591-9FEC-968AB7B2524C}"/>
                  </a:ext>
                </a:extLst>
              </p:cNvPr>
              <p:cNvSpPr>
                <a:spLocks noRot="1" noChangeAspect="1" noMove="1" noResize="1" noEditPoints="1" noAdjustHandles="1" noChangeArrowheads="1" noChangeShapeType="1" noTextEdit="1"/>
              </p:cNvSpPr>
              <p:nvPr/>
            </p:nvSpPr>
            <p:spPr>
              <a:xfrm>
                <a:off x="7844328" y="4048509"/>
                <a:ext cx="2819400" cy="1359218"/>
              </a:xfrm>
              <a:prstGeom prst="rect">
                <a:avLst/>
              </a:prstGeom>
              <a:blipFill>
                <a:blip r:embed="rId2"/>
                <a:stretch>
                  <a:fillRect t="-13453" b="-7623"/>
                </a:stretch>
              </a:blipFill>
            </p:spPr>
            <p:txBody>
              <a:bodyPr/>
              <a:lstStyle/>
              <a:p>
                <a:r>
                  <a:rPr lang="zh-CN" altLang="en-US">
                    <a:noFill/>
                  </a:rPr>
                  <a:t> </a:t>
                </a:r>
              </a:p>
            </p:txBody>
          </p:sp>
        </mc:Fallback>
      </mc:AlternateContent>
      <p:pic>
        <p:nvPicPr>
          <p:cNvPr id="6" name="Picture 2" descr="Image result for MNIST">
            <a:extLst>
              <a:ext uri="{FF2B5EF4-FFF2-40B4-BE49-F238E27FC236}">
                <a16:creationId xmlns:a16="http://schemas.microsoft.com/office/drawing/2014/main" id="{7EDAC23E-41D3-4116-A0FC-713F1D615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075" y="4152770"/>
            <a:ext cx="1804147" cy="13531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cifar 10\">
            <a:extLst>
              <a:ext uri="{FF2B5EF4-FFF2-40B4-BE49-F238E27FC236}">
                <a16:creationId xmlns:a16="http://schemas.microsoft.com/office/drawing/2014/main" id="{247D19E8-2654-4CAA-861B-E025A04D7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068177"/>
            <a:ext cx="1489872" cy="150218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7539564-C8C3-4895-A132-8DBB631870E6}"/>
              </a:ext>
            </a:extLst>
          </p:cNvPr>
          <p:cNvSpPr txBox="1"/>
          <p:nvPr/>
        </p:nvSpPr>
        <p:spPr>
          <a:xfrm>
            <a:off x="1542236" y="5763230"/>
            <a:ext cx="2418846"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Test accuracy: 96.3%&gt;&gt;10%</a:t>
            </a:r>
          </a:p>
        </p:txBody>
      </p:sp>
      <p:sp>
        <p:nvSpPr>
          <p:cNvPr id="12" name="文本框 11">
            <a:extLst>
              <a:ext uri="{FF2B5EF4-FFF2-40B4-BE49-F238E27FC236}">
                <a16:creationId xmlns:a16="http://schemas.microsoft.com/office/drawing/2014/main" id="{80D6E39D-2740-4048-AF7F-B30A3F7F52E3}"/>
              </a:ext>
            </a:extLst>
          </p:cNvPr>
          <p:cNvSpPr txBox="1"/>
          <p:nvPr/>
        </p:nvSpPr>
        <p:spPr>
          <a:xfrm>
            <a:off x="4718808" y="5798849"/>
            <a:ext cx="251460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Test accuracy: 72% %&gt;&gt;10%</a:t>
            </a:r>
          </a:p>
        </p:txBody>
      </p:sp>
      <p:sp>
        <p:nvSpPr>
          <p:cNvPr id="14" name="文本框 13">
            <a:extLst>
              <a:ext uri="{FF2B5EF4-FFF2-40B4-BE49-F238E27FC236}">
                <a16:creationId xmlns:a16="http://schemas.microsoft.com/office/drawing/2014/main" id="{D2C76F70-B1E5-4F5E-B57B-C5CFF172F2B4}"/>
              </a:ext>
            </a:extLst>
          </p:cNvPr>
          <p:cNvSpPr txBox="1"/>
          <p:nvPr/>
        </p:nvSpPr>
        <p:spPr>
          <a:xfrm>
            <a:off x="7457736" y="5798848"/>
            <a:ext cx="2823672"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Test accuracy: ~50%, random guess</a:t>
            </a:r>
          </a:p>
        </p:txBody>
      </p:sp>
      <p:sp>
        <p:nvSpPr>
          <p:cNvPr id="16" name="文本框 15">
            <a:extLst>
              <a:ext uri="{FF2B5EF4-FFF2-40B4-BE49-F238E27FC236}">
                <a16:creationId xmlns:a16="http://schemas.microsoft.com/office/drawing/2014/main" id="{945C17BF-4DF6-46F0-AC38-D25A711CD097}"/>
              </a:ext>
            </a:extLst>
          </p:cNvPr>
          <p:cNvSpPr txBox="1"/>
          <p:nvPr/>
        </p:nvSpPr>
        <p:spPr>
          <a:xfrm>
            <a:off x="3454462" y="773107"/>
            <a:ext cx="6132300"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F-Principe: DNN prefers low frequencies</a:t>
            </a:r>
          </a:p>
        </p:txBody>
      </p:sp>
      <p:pic>
        <p:nvPicPr>
          <p:cNvPr id="18" name="图片 17">
            <a:extLst>
              <a:ext uri="{FF2B5EF4-FFF2-40B4-BE49-F238E27FC236}">
                <a16:creationId xmlns:a16="http://schemas.microsoft.com/office/drawing/2014/main" id="{0A0ED9CA-39B0-4D4D-A577-28528EB912C6}"/>
              </a:ext>
            </a:extLst>
          </p:cNvPr>
          <p:cNvPicPr>
            <a:picLocks noChangeAspect="1"/>
          </p:cNvPicPr>
          <p:nvPr/>
        </p:nvPicPr>
        <p:blipFill>
          <a:blip r:embed="rId5"/>
          <a:stretch>
            <a:fillRect/>
          </a:stretch>
        </p:blipFill>
        <p:spPr>
          <a:xfrm>
            <a:off x="1524000" y="1253269"/>
            <a:ext cx="9144000" cy="2606533"/>
          </a:xfrm>
          <a:prstGeom prst="rect">
            <a:avLst/>
          </a:prstGeom>
        </p:spPr>
      </p:pic>
      <p:sp>
        <p:nvSpPr>
          <p:cNvPr id="3" name="文本框 2">
            <a:extLst>
              <a:ext uri="{FF2B5EF4-FFF2-40B4-BE49-F238E27FC236}">
                <a16:creationId xmlns:a16="http://schemas.microsoft.com/office/drawing/2014/main" id="{B98EC94D-3EB7-4698-B5D6-D5B44CBD4722}"/>
              </a:ext>
            </a:extLst>
          </p:cNvPr>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sng" strike="noStrike" kern="1200" cap="none" spc="0" normalizeH="0" baseline="0" noProof="0" dirty="0">
                <a:ln>
                  <a:noFill/>
                </a:ln>
                <a:solidFill>
                  <a:srgbClr val="B61616"/>
                </a:solidFill>
                <a:effectLst/>
                <a:uLnTx/>
                <a:uFillTx/>
                <a:latin typeface="Helvetica" panose="020B0604020202020204" pitchFamily="34" charset="0"/>
                <a:ea typeface="黑体"/>
                <a:cs typeface="+mn-cs"/>
                <a:hlinkClick r:id="rId6"/>
              </a:rPr>
              <a:t>1901.06523</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2315961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48C20-6A97-5B08-FCDA-4D7DB47B0410}"/>
              </a:ext>
            </a:extLst>
          </p:cNvPr>
          <p:cNvSpPr>
            <a:spLocks noGrp="1"/>
          </p:cNvSpPr>
          <p:nvPr>
            <p:ph type="title"/>
          </p:nvPr>
        </p:nvSpPr>
        <p:spPr/>
        <p:txBody>
          <a:bodyPr/>
          <a:lstStyle/>
          <a:p>
            <a:r>
              <a:rPr lang="en-US" altLang="zh-CN" dirty="0"/>
              <a:t>Long-standing problems</a:t>
            </a:r>
            <a:endParaRPr lang="zh-CN" altLang="en-US" dirty="0"/>
          </a:p>
        </p:txBody>
      </p:sp>
      <p:pic>
        <p:nvPicPr>
          <p:cNvPr id="4" name="图片 3">
            <a:extLst>
              <a:ext uri="{FF2B5EF4-FFF2-40B4-BE49-F238E27FC236}">
                <a16:creationId xmlns:a16="http://schemas.microsoft.com/office/drawing/2014/main" id="{41BD2071-F9D7-5337-AED1-5802B1AA2302}"/>
              </a:ext>
            </a:extLst>
          </p:cNvPr>
          <p:cNvPicPr>
            <a:picLocks noChangeAspect="1"/>
          </p:cNvPicPr>
          <p:nvPr/>
        </p:nvPicPr>
        <p:blipFill>
          <a:blip r:embed="rId2"/>
          <a:stretch>
            <a:fillRect/>
          </a:stretch>
        </p:blipFill>
        <p:spPr>
          <a:xfrm>
            <a:off x="0" y="2901024"/>
            <a:ext cx="12192000" cy="1948050"/>
          </a:xfrm>
          <a:prstGeom prst="rect">
            <a:avLst/>
          </a:prstGeom>
        </p:spPr>
      </p:pic>
      <p:pic>
        <p:nvPicPr>
          <p:cNvPr id="5" name="图片 4">
            <a:extLst>
              <a:ext uri="{FF2B5EF4-FFF2-40B4-BE49-F238E27FC236}">
                <a16:creationId xmlns:a16="http://schemas.microsoft.com/office/drawing/2014/main" id="{F8DE99D5-F6E2-ECB3-4485-1BAFBAC7A492}"/>
              </a:ext>
            </a:extLst>
          </p:cNvPr>
          <p:cNvPicPr>
            <a:picLocks noChangeAspect="1"/>
          </p:cNvPicPr>
          <p:nvPr/>
        </p:nvPicPr>
        <p:blipFill>
          <a:blip r:embed="rId3"/>
          <a:stretch>
            <a:fillRect/>
          </a:stretch>
        </p:blipFill>
        <p:spPr>
          <a:xfrm>
            <a:off x="3437676" y="882295"/>
            <a:ext cx="6345721" cy="1182883"/>
          </a:xfrm>
          <a:prstGeom prst="rect">
            <a:avLst/>
          </a:prstGeom>
        </p:spPr>
      </p:pic>
      <p:sp>
        <p:nvSpPr>
          <p:cNvPr id="6" name="文本框 5">
            <a:extLst>
              <a:ext uri="{FF2B5EF4-FFF2-40B4-BE49-F238E27FC236}">
                <a16:creationId xmlns:a16="http://schemas.microsoft.com/office/drawing/2014/main" id="{C6A7AA55-16D2-A173-3255-3E4A87823EDB}"/>
              </a:ext>
            </a:extLst>
          </p:cNvPr>
          <p:cNvSpPr txBox="1"/>
          <p:nvPr/>
        </p:nvSpPr>
        <p:spPr>
          <a:xfrm>
            <a:off x="1861261" y="958468"/>
            <a:ext cx="123468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B61616"/>
                </a:solidFill>
                <a:effectLst/>
                <a:uLnTx/>
                <a:uFillTx/>
                <a:latin typeface="Arial" panose="020B0604020202020204" pitchFamily="34" charset="0"/>
                <a:ea typeface="黑体"/>
                <a:cs typeface="Arial" panose="020B0604020202020204" pitchFamily="34" charset="0"/>
              </a:rPr>
              <a:t>1995</a:t>
            </a:r>
            <a:endParaRPr kumimoji="0" lang="zh-CN" altLang="en-US" sz="3600" b="1" i="0" u="none" strike="noStrike" kern="1200" cap="none" spc="0" normalizeH="0" baseline="0" noProof="0" dirty="0">
              <a:ln>
                <a:noFill/>
              </a:ln>
              <a:solidFill>
                <a:srgbClr val="B61616"/>
              </a:solidFill>
              <a:effectLst/>
              <a:uLnTx/>
              <a:uFillTx/>
              <a:latin typeface="Arial" panose="020B0604020202020204" pitchFamily="34" charset="0"/>
              <a:ea typeface="黑体"/>
              <a:cs typeface="Arial" panose="020B0604020202020204" pitchFamily="34" charset="0"/>
            </a:endParaRPr>
          </a:p>
        </p:txBody>
      </p:sp>
      <p:sp>
        <p:nvSpPr>
          <p:cNvPr id="3" name="文本框 2">
            <a:extLst>
              <a:ext uri="{FF2B5EF4-FFF2-40B4-BE49-F238E27FC236}">
                <a16:creationId xmlns:a16="http://schemas.microsoft.com/office/drawing/2014/main" id="{7C0F7B52-82CF-46BD-0E98-F05F13A15CA6}"/>
              </a:ext>
            </a:extLst>
          </p:cNvPr>
          <p:cNvSpPr txBox="1"/>
          <p:nvPr/>
        </p:nvSpPr>
        <p:spPr>
          <a:xfrm>
            <a:off x="624468" y="2185494"/>
            <a:ext cx="95826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B61616"/>
                </a:solidFill>
                <a:effectLst/>
                <a:uLnTx/>
                <a:uFillTx/>
                <a:latin typeface="Book Antiqua"/>
                <a:ea typeface="黑体"/>
                <a:cs typeface="+mn-cs"/>
              </a:rPr>
              <a:t>Frequency principle is independent of network size!</a:t>
            </a:r>
            <a:endParaRPr kumimoji="0" lang="zh-CN" altLang="en-US" sz="2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7" name="箭头: 下 6">
            <a:extLst>
              <a:ext uri="{FF2B5EF4-FFF2-40B4-BE49-F238E27FC236}">
                <a16:creationId xmlns:a16="http://schemas.microsoft.com/office/drawing/2014/main" id="{4123D9F8-A341-98B6-7091-0D4B9FED11F2}"/>
              </a:ext>
            </a:extLst>
          </p:cNvPr>
          <p:cNvSpPr/>
          <p:nvPr/>
        </p:nvSpPr>
        <p:spPr>
          <a:xfrm>
            <a:off x="4883120" y="2708714"/>
            <a:ext cx="112626" cy="391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9" name="文本框 8">
            <a:extLst>
              <a:ext uri="{FF2B5EF4-FFF2-40B4-BE49-F238E27FC236}">
                <a16:creationId xmlns:a16="http://schemas.microsoft.com/office/drawing/2014/main" id="{5704AE72-A761-F6A8-7868-AE353BCA7957}"/>
              </a:ext>
            </a:extLst>
          </p:cNvPr>
          <p:cNvSpPr txBox="1"/>
          <p:nvPr/>
        </p:nvSpPr>
        <p:spPr>
          <a:xfrm>
            <a:off x="892098" y="5452485"/>
            <a:ext cx="1118839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B61616"/>
                </a:solidFill>
                <a:effectLst/>
                <a:uLnTx/>
                <a:uFillTx/>
                <a:latin typeface="Book Antiqua"/>
                <a:ea typeface="黑体"/>
                <a:cs typeface="+mn-cs"/>
              </a:rPr>
              <a:t>For many cases, early-stopping avoids fit high-frequency noise!</a:t>
            </a:r>
            <a:endParaRPr kumimoji="0" lang="zh-CN" altLang="en-US" sz="2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0" name="箭头: 下 9">
            <a:extLst>
              <a:ext uri="{FF2B5EF4-FFF2-40B4-BE49-F238E27FC236}">
                <a16:creationId xmlns:a16="http://schemas.microsoft.com/office/drawing/2014/main" id="{7A26BFA4-956C-4217-232D-19DD3800B5B6}"/>
              </a:ext>
            </a:extLst>
          </p:cNvPr>
          <p:cNvSpPr/>
          <p:nvPr/>
        </p:nvSpPr>
        <p:spPr>
          <a:xfrm rot="10800000">
            <a:off x="5415775" y="4683511"/>
            <a:ext cx="92927" cy="8033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8" name="文本框 7">
            <a:extLst>
              <a:ext uri="{FF2B5EF4-FFF2-40B4-BE49-F238E27FC236}">
                <a16:creationId xmlns:a16="http://schemas.microsoft.com/office/drawing/2014/main" id="{C9DCCDEE-4BB4-C9B9-89B2-D0F5796B2C15}"/>
              </a:ext>
            </a:extLst>
          </p:cNvPr>
          <p:cNvSpPr txBox="1"/>
          <p:nvPr/>
        </p:nvSpPr>
        <p:spPr>
          <a:xfrm>
            <a:off x="9471102" y="5859647"/>
            <a:ext cx="2720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Leo </a:t>
            </a:r>
            <a:r>
              <a:rPr kumimoji="0" lang="en-US" altLang="zh-CN" sz="2000" b="0" i="0" u="none" strike="noStrike" kern="1200" cap="none" spc="0" normalizeH="0" baseline="0" noProof="0" dirty="0" err="1">
                <a:ln>
                  <a:noFill/>
                </a:ln>
                <a:solidFill>
                  <a:srgbClr val="242C2D"/>
                </a:solidFill>
                <a:effectLst/>
                <a:uLnTx/>
                <a:uFillTx/>
                <a:latin typeface="Book Antiqua"/>
                <a:ea typeface="黑体"/>
                <a:cs typeface="+mn-cs"/>
              </a:rPr>
              <a:t>Breiman</a:t>
            </a: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 1995</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210397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9" grpId="0"/>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4BC5AF9-F2D7-4AA7-8055-E01D227C0073}"/>
              </a:ext>
            </a:extLst>
          </p:cNvPr>
          <p:cNvSpPr>
            <a:spLocks noGrp="1"/>
          </p:cNvSpPr>
          <p:nvPr>
            <p:ph type="title"/>
          </p:nvPr>
        </p:nvSpPr>
        <p:spPr/>
        <p:txBody>
          <a:bodyPr/>
          <a:lstStyle/>
          <a:p>
            <a:r>
              <a:rPr lang="en-US" altLang="zh-CN" dirty="0"/>
              <a:t>Difficulty of frequency attracts attention </a:t>
            </a:r>
            <a:endParaRPr lang="zh-CN" altLang="en-US" dirty="0"/>
          </a:p>
        </p:txBody>
      </p:sp>
      <p:sp>
        <p:nvSpPr>
          <p:cNvPr id="7" name="内容占位符 6">
            <a:extLst>
              <a:ext uri="{FF2B5EF4-FFF2-40B4-BE49-F238E27FC236}">
                <a16:creationId xmlns:a16="http://schemas.microsoft.com/office/drawing/2014/main" id="{BD68043C-FCBD-4C2D-B15F-2AE60F10D7CE}"/>
              </a:ext>
            </a:extLst>
          </p:cNvPr>
          <p:cNvSpPr>
            <a:spLocks noGrp="1"/>
          </p:cNvSpPr>
          <p:nvPr>
            <p:ph idx="1"/>
          </p:nvPr>
        </p:nvSpPr>
        <p:spPr/>
        <p:txBody>
          <a:bodyPr/>
          <a:lstStyle/>
          <a:p>
            <a:r>
              <a:rPr lang="en-US" altLang="zh-CN" sz="1800" kern="100" dirty="0">
                <a:effectLst/>
                <a:latin typeface="Times New Roman" panose="02020603050405020304" pitchFamily="18" charset="0"/>
                <a:ea typeface="宋体" panose="02010600030101010101" pitchFamily="2" charset="-122"/>
              </a:rPr>
              <a:t>An important principle for the convergence of the DL networks and PINN networks is the Frequency-principle</a:t>
            </a:r>
          </a:p>
          <a:p>
            <a:pPr lvl="1"/>
            <a:r>
              <a:rPr lang="en-US" altLang="zh-CN" sz="1800" kern="100" dirty="0" err="1">
                <a:effectLst/>
                <a:latin typeface="Times New Roman" panose="02020603050405020304" pitchFamily="18" charset="0"/>
                <a:ea typeface="宋体" panose="02010600030101010101" pitchFamily="2" charset="-122"/>
              </a:rPr>
              <a:t>Markidis</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arxiv</a:t>
            </a:r>
            <a:r>
              <a:rPr lang="en-US" altLang="zh-CN" sz="1800" kern="100" dirty="0">
                <a:effectLst/>
                <a:latin typeface="Times New Roman" panose="02020603050405020304" pitchFamily="18" charset="0"/>
                <a:ea typeface="宋体" panose="02010600030101010101" pitchFamily="2" charset="-122"/>
              </a:rPr>
              <a:t>: 2103.09655</a:t>
            </a:r>
            <a:endParaRPr lang="en-US" altLang="zh-CN" sz="1800" kern="100" dirty="0">
              <a:latin typeface="Times New Roman" panose="02020603050405020304" pitchFamily="18" charset="0"/>
              <a:ea typeface="宋体" panose="02010600030101010101" pitchFamily="2" charset="-122"/>
            </a:endParaRPr>
          </a:p>
          <a:p>
            <a:r>
              <a:rPr lang="en-US" altLang="zh-CN" sz="1800" kern="100" dirty="0">
                <a:effectLst/>
                <a:latin typeface="Times New Roman" panose="02020603050405020304" pitchFamily="18" charset="0"/>
                <a:ea typeface="宋体" panose="02010600030101010101" pitchFamily="2" charset="-122"/>
              </a:rPr>
              <a:t>Recently, frequency analysis on Convolution Neural Networks (CNNs) has attracted more and more attention</a:t>
            </a:r>
            <a:r>
              <a:rPr lang="en-US" altLang="zh-CN" sz="1800" kern="100" dirty="0">
                <a:latin typeface="Times New Roman" panose="02020603050405020304" pitchFamily="18" charset="0"/>
                <a:ea typeface="宋体" panose="02010600030101010101" pitchFamily="2" charset="-122"/>
              </a:rPr>
              <a:t>…</a:t>
            </a:r>
          </a:p>
          <a:p>
            <a:pPr lvl="1"/>
            <a:r>
              <a:rPr lang="en-US" altLang="zh-CN" sz="1800" kern="100" dirty="0">
                <a:effectLst/>
                <a:latin typeface="Times New Roman" panose="02020603050405020304" pitchFamily="18" charset="0"/>
                <a:ea typeface="宋体" panose="02010600030101010101" pitchFamily="2" charset="-122"/>
              </a:rPr>
              <a:t>Bin Li et al., </a:t>
            </a:r>
            <a:r>
              <a:rPr lang="en-US" altLang="zh-CN" sz="1800" kern="100" dirty="0" err="1">
                <a:effectLst/>
                <a:latin typeface="Times New Roman" panose="02020603050405020304" pitchFamily="18" charset="0"/>
                <a:ea typeface="宋体" panose="02010600030101010101" pitchFamily="2" charset="-122"/>
              </a:rPr>
              <a:t>arxiv</a:t>
            </a:r>
            <a:r>
              <a:rPr lang="en-US" altLang="zh-CN" sz="1800" kern="100" dirty="0">
                <a:effectLst/>
                <a:latin typeface="Times New Roman" panose="02020603050405020304" pitchFamily="18" charset="0"/>
                <a:ea typeface="宋体" panose="02010600030101010101" pitchFamily="2" charset="-122"/>
              </a:rPr>
              <a:t>: 2103.11093</a:t>
            </a:r>
          </a:p>
          <a:p>
            <a:r>
              <a:rPr lang="en-US" altLang="zh-CN" sz="1800" kern="100" dirty="0">
                <a:effectLst/>
                <a:latin typeface="Times New Roman" panose="02020603050405020304" pitchFamily="18" charset="0"/>
                <a:ea typeface="宋体" panose="02010600030101010101" pitchFamily="2" charset="-122"/>
              </a:rPr>
              <a:t>In this work, we shall use the F-principle to observe the performance of adaptive activation function</a:t>
            </a:r>
          </a:p>
          <a:p>
            <a:pPr lvl="1"/>
            <a:r>
              <a:rPr lang="en-US" altLang="zh-CN" sz="1800" kern="100" dirty="0">
                <a:effectLst/>
                <a:latin typeface="Times New Roman" panose="02020603050405020304" pitchFamily="18" charset="0"/>
                <a:ea typeface="宋体" panose="02010600030101010101" pitchFamily="2" charset="-122"/>
              </a:rPr>
              <a:t>Jagtap and </a:t>
            </a:r>
            <a:r>
              <a:rPr lang="en-US" altLang="zh-CN" sz="1800" kern="100" dirty="0" err="1">
                <a:effectLst/>
                <a:latin typeface="Times New Roman" panose="02020603050405020304" pitchFamily="18" charset="0"/>
                <a:ea typeface="宋体" panose="02010600030101010101" pitchFamily="2" charset="-122"/>
              </a:rPr>
              <a:t>Karniadakis</a:t>
            </a:r>
            <a:r>
              <a:rPr lang="en-US" altLang="zh-CN" sz="1800" kern="100" dirty="0">
                <a:effectLst/>
                <a:latin typeface="Times New Roman" panose="02020603050405020304" pitchFamily="18" charset="0"/>
                <a:ea typeface="宋体" panose="02010600030101010101" pitchFamily="2" charset="-122"/>
              </a:rPr>
              <a:t>, Journal of Computational Physics, 2020. </a:t>
            </a:r>
          </a:p>
          <a:p>
            <a:r>
              <a:rPr lang="en-US" altLang="zh-CN" sz="1800" kern="100" dirty="0">
                <a:latin typeface="Times New Roman" panose="02020603050405020304" pitchFamily="18" charset="0"/>
                <a:ea typeface="宋体" panose="02010600030101010101" pitchFamily="2" charset="-122"/>
              </a:rPr>
              <a:t>Fourier Features Let Networks Learn High Frequency Functions in Low Dimensional Domains</a:t>
            </a:r>
          </a:p>
          <a:p>
            <a:pPr lvl="1"/>
            <a:r>
              <a:rPr lang="en-US" altLang="zh-CN" sz="1800" kern="100" dirty="0" err="1">
                <a:latin typeface="Times New Roman" panose="02020603050405020304" pitchFamily="18" charset="0"/>
                <a:ea typeface="宋体" panose="02010600030101010101" pitchFamily="2" charset="-122"/>
              </a:rPr>
              <a:t>Tancik</a:t>
            </a:r>
            <a:r>
              <a:rPr lang="en-US" altLang="zh-CN" sz="1800" kern="100" dirty="0">
                <a:latin typeface="Times New Roman" panose="02020603050405020304" pitchFamily="18" charset="0"/>
                <a:ea typeface="宋体" panose="02010600030101010101" pitchFamily="2" charset="-122"/>
              </a:rPr>
              <a:t> et al., 2020</a:t>
            </a:r>
          </a:p>
          <a:p>
            <a:r>
              <a:rPr lang="en-US" altLang="zh-CN" sz="2200" kern="100" dirty="0">
                <a:latin typeface="Times New Roman" panose="02020603050405020304" pitchFamily="18" charset="0"/>
                <a:ea typeface="宋体" panose="02010600030101010101" pitchFamily="2" charset="-122"/>
              </a:rPr>
              <a:t>……</a:t>
            </a:r>
            <a:endParaRPr lang="zh-CN" altLang="en-US" sz="22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78473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91B02-20D4-FD32-3441-433C3324E866}"/>
              </a:ext>
            </a:extLst>
          </p:cNvPr>
          <p:cNvSpPr>
            <a:spLocks noGrp="1"/>
          </p:cNvSpPr>
          <p:nvPr>
            <p:ph type="title"/>
          </p:nvPr>
        </p:nvSpPr>
        <p:spPr/>
        <p:txBody>
          <a:bodyPr/>
          <a:lstStyle/>
          <a:p>
            <a:r>
              <a:rPr kumimoji="1" lang="en-US" altLang="zh-CN" sz="3200" b="1" kern="0" dirty="0">
                <a:solidFill>
                  <a:srgbClr val="C00000"/>
                </a:solidFill>
                <a:latin typeface="等线" panose="02010600030101010101" pitchFamily="2" charset="-122"/>
                <a:ea typeface="等线" panose="02010600030101010101" pitchFamily="2" charset="-122"/>
                <a:sym typeface="+mn-ea"/>
              </a:rPr>
              <a:t>Algorithms inspired by F-Principle</a:t>
            </a:r>
            <a:endParaRPr lang="zh-CN" altLang="en-US" dirty="0"/>
          </a:p>
        </p:txBody>
      </p:sp>
      <p:pic>
        <p:nvPicPr>
          <p:cNvPr id="4" name="图片 3">
            <a:extLst>
              <a:ext uri="{FF2B5EF4-FFF2-40B4-BE49-F238E27FC236}">
                <a16:creationId xmlns:a16="http://schemas.microsoft.com/office/drawing/2014/main" id="{D32D04D3-8F0E-1796-F729-10FD6373D5FB}"/>
              </a:ext>
            </a:extLst>
          </p:cNvPr>
          <p:cNvPicPr>
            <a:picLocks noChangeAspect="1"/>
          </p:cNvPicPr>
          <p:nvPr/>
        </p:nvPicPr>
        <p:blipFill>
          <a:blip r:embed="rId2"/>
          <a:stretch>
            <a:fillRect/>
          </a:stretch>
        </p:blipFill>
        <p:spPr>
          <a:xfrm>
            <a:off x="209974" y="4078678"/>
            <a:ext cx="6367555" cy="2156919"/>
          </a:xfrm>
          <a:prstGeom prst="rect">
            <a:avLst/>
          </a:prstGeom>
        </p:spPr>
      </p:pic>
      <p:pic>
        <p:nvPicPr>
          <p:cNvPr id="5" name="图片 4">
            <a:extLst>
              <a:ext uri="{FF2B5EF4-FFF2-40B4-BE49-F238E27FC236}">
                <a16:creationId xmlns:a16="http://schemas.microsoft.com/office/drawing/2014/main" id="{CC435864-9363-F633-8AEC-8090097C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9974" y="3858377"/>
            <a:ext cx="6077194" cy="1240243"/>
          </a:xfrm>
          <a:prstGeom prst="rect">
            <a:avLst/>
          </a:prstGeom>
        </p:spPr>
      </p:pic>
      <p:pic>
        <p:nvPicPr>
          <p:cNvPr id="7" name="图片 6">
            <a:extLst>
              <a:ext uri="{FF2B5EF4-FFF2-40B4-BE49-F238E27FC236}">
                <a16:creationId xmlns:a16="http://schemas.microsoft.com/office/drawing/2014/main" id="{2BB80637-A00F-448C-55E6-71F393855DE5}"/>
              </a:ext>
            </a:extLst>
          </p:cNvPr>
          <p:cNvPicPr>
            <a:picLocks noChangeAspect="1"/>
          </p:cNvPicPr>
          <p:nvPr/>
        </p:nvPicPr>
        <p:blipFill>
          <a:blip r:embed="rId4"/>
          <a:stretch>
            <a:fillRect/>
          </a:stretch>
        </p:blipFill>
        <p:spPr>
          <a:xfrm>
            <a:off x="110066" y="855051"/>
            <a:ext cx="7266865" cy="1583349"/>
          </a:xfrm>
          <a:prstGeom prst="rect">
            <a:avLst/>
          </a:prstGeom>
        </p:spPr>
      </p:pic>
      <p:pic>
        <p:nvPicPr>
          <p:cNvPr id="8" name="图片 7">
            <a:extLst>
              <a:ext uri="{FF2B5EF4-FFF2-40B4-BE49-F238E27FC236}">
                <a16:creationId xmlns:a16="http://schemas.microsoft.com/office/drawing/2014/main" id="{6E4072F7-5AC7-A75C-A3A3-CC7474E28976}"/>
              </a:ext>
            </a:extLst>
          </p:cNvPr>
          <p:cNvPicPr>
            <a:picLocks noChangeAspect="1"/>
          </p:cNvPicPr>
          <p:nvPr/>
        </p:nvPicPr>
        <p:blipFill>
          <a:blip r:embed="rId5"/>
          <a:stretch>
            <a:fillRect/>
          </a:stretch>
        </p:blipFill>
        <p:spPr>
          <a:xfrm>
            <a:off x="209974" y="2368077"/>
            <a:ext cx="7556500" cy="1549400"/>
          </a:xfrm>
          <a:prstGeom prst="rect">
            <a:avLst/>
          </a:prstGeom>
        </p:spPr>
      </p:pic>
      <p:pic>
        <p:nvPicPr>
          <p:cNvPr id="9" name="图片 8">
            <a:extLst>
              <a:ext uri="{FF2B5EF4-FFF2-40B4-BE49-F238E27FC236}">
                <a16:creationId xmlns:a16="http://schemas.microsoft.com/office/drawing/2014/main" id="{F01BCD9D-EA4A-FD1F-2A73-0C97FEEE379C}"/>
              </a:ext>
            </a:extLst>
          </p:cNvPr>
          <p:cNvPicPr>
            <a:picLocks noChangeAspect="1"/>
          </p:cNvPicPr>
          <p:nvPr/>
        </p:nvPicPr>
        <p:blipFill>
          <a:blip r:embed="rId6"/>
          <a:stretch>
            <a:fillRect/>
          </a:stretch>
        </p:blipFill>
        <p:spPr>
          <a:xfrm>
            <a:off x="5335552" y="4476107"/>
            <a:ext cx="6681611" cy="1362061"/>
          </a:xfrm>
          <a:prstGeom prst="rect">
            <a:avLst/>
          </a:prstGeom>
        </p:spPr>
      </p:pic>
      <p:pic>
        <p:nvPicPr>
          <p:cNvPr id="10" name="图片 9">
            <a:extLst>
              <a:ext uri="{FF2B5EF4-FFF2-40B4-BE49-F238E27FC236}">
                <a16:creationId xmlns:a16="http://schemas.microsoft.com/office/drawing/2014/main" id="{271F21AA-2657-6C5C-ADAF-45ACB1FFE3F9}"/>
              </a:ext>
            </a:extLst>
          </p:cNvPr>
          <p:cNvPicPr>
            <a:picLocks noChangeAspect="1"/>
          </p:cNvPicPr>
          <p:nvPr/>
        </p:nvPicPr>
        <p:blipFill>
          <a:blip r:embed="rId7"/>
          <a:stretch>
            <a:fillRect/>
          </a:stretch>
        </p:blipFill>
        <p:spPr>
          <a:xfrm>
            <a:off x="5168900" y="931635"/>
            <a:ext cx="7023100" cy="2273300"/>
          </a:xfrm>
          <a:prstGeom prst="rect">
            <a:avLst/>
          </a:prstGeom>
        </p:spPr>
      </p:pic>
      <p:pic>
        <p:nvPicPr>
          <p:cNvPr id="11" name="图片 10">
            <a:extLst>
              <a:ext uri="{FF2B5EF4-FFF2-40B4-BE49-F238E27FC236}">
                <a16:creationId xmlns:a16="http://schemas.microsoft.com/office/drawing/2014/main" id="{28F8D6AC-3542-5B4F-C9E6-587AF5B325C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04037" y="3173815"/>
            <a:ext cx="6813126" cy="1302292"/>
          </a:xfrm>
          <a:prstGeom prst="rect">
            <a:avLst/>
          </a:prstGeom>
        </p:spPr>
      </p:pic>
    </p:spTree>
    <p:extLst>
      <p:ext uri="{BB962C8B-B14F-4D97-AF65-F5344CB8AC3E}">
        <p14:creationId xmlns:p14="http://schemas.microsoft.com/office/powerpoint/2010/main" val="3167358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A7104AD-B24F-4720-9144-5B7234B9AC2A}"/>
              </a:ext>
            </a:extLst>
          </p:cNvPr>
          <p:cNvSpPr txBox="1"/>
          <p:nvPr/>
        </p:nvSpPr>
        <p:spPr>
          <a:xfrm>
            <a:off x="1919654" y="4756639"/>
            <a:ext cx="8354891" cy="930447"/>
          </a:xfrm>
          <a:prstGeom prst="rect">
            <a:avLst/>
          </a:prstGeom>
        </p:spPr>
        <p:txBody>
          <a:bodyPr vert="horz" lIns="91440" tIns="45720" rIns="91440" bIns="45720" rtlCol="0" anchor="b">
            <a:normAutofit/>
          </a:bodyPr>
          <a:lstStyle/>
          <a:p>
            <a:pPr algn="ctr" fontAlgn="base">
              <a:lnSpc>
                <a:spcPct val="90000"/>
              </a:lnSpc>
              <a:spcBef>
                <a:spcPct val="0"/>
              </a:spcBef>
              <a:spcAft>
                <a:spcPts val="600"/>
              </a:spcAft>
              <a:defRPr/>
            </a:pPr>
            <a:r>
              <a:rPr lang="en-US" sz="4700" dirty="0">
                <a:solidFill>
                  <a:srgbClr val="FFFFFF"/>
                </a:solidFill>
                <a:latin typeface="Times New Roman"/>
              </a:rPr>
              <a:t>1989</a:t>
            </a:r>
          </a:p>
        </p:txBody>
      </p:sp>
      <p:pic>
        <p:nvPicPr>
          <p:cNvPr id="5" name="图片 4">
            <a:extLst>
              <a:ext uri="{FF2B5EF4-FFF2-40B4-BE49-F238E27FC236}">
                <a16:creationId xmlns:a16="http://schemas.microsoft.com/office/drawing/2014/main" id="{440C7957-0BAA-47E0-A62E-1C9B75DEFD47}"/>
              </a:ext>
            </a:extLst>
          </p:cNvPr>
          <p:cNvPicPr>
            <a:picLocks noChangeAspect="1"/>
          </p:cNvPicPr>
          <p:nvPr/>
        </p:nvPicPr>
        <p:blipFill>
          <a:blip r:embed="rId2"/>
          <a:stretch>
            <a:fillRect/>
          </a:stretch>
        </p:blipFill>
        <p:spPr>
          <a:xfrm>
            <a:off x="1704976" y="1170914"/>
            <a:ext cx="8622615" cy="3750836"/>
          </a:xfrm>
          <a:prstGeom prst="rect">
            <a:avLst/>
          </a:prstGeom>
        </p:spPr>
      </p:pic>
      <p:sp>
        <p:nvSpPr>
          <p:cNvPr id="2" name="标题 1">
            <a:extLst>
              <a:ext uri="{FF2B5EF4-FFF2-40B4-BE49-F238E27FC236}">
                <a16:creationId xmlns:a16="http://schemas.microsoft.com/office/drawing/2014/main" id="{ED7704A3-78CD-CB78-E485-F23BBBBA97B5}"/>
              </a:ext>
            </a:extLst>
          </p:cNvPr>
          <p:cNvSpPr txBox="1">
            <a:spLocks/>
          </p:cNvSpPr>
          <p:nvPr/>
        </p:nvSpPr>
        <p:spPr>
          <a:xfrm>
            <a:off x="4168406" y="5221862"/>
            <a:ext cx="5624513"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Yes,</a:t>
            </a:r>
            <a:r>
              <a:rPr lang="zh-CN" altLang="en-US" dirty="0">
                <a:solidFill>
                  <a:schemeClr val="tx2"/>
                </a:solidFill>
              </a:rPr>
              <a:t> </a:t>
            </a:r>
            <a:r>
              <a:rPr lang="en-US" dirty="0">
                <a:solidFill>
                  <a:schemeClr val="tx2"/>
                </a:solidFill>
              </a:rPr>
              <a:t>NN is complex!</a:t>
            </a:r>
          </a:p>
        </p:txBody>
      </p:sp>
    </p:spTree>
    <p:extLst>
      <p:ext uri="{BB962C8B-B14F-4D97-AF65-F5344CB8AC3E}">
        <p14:creationId xmlns:p14="http://schemas.microsoft.com/office/powerpoint/2010/main" val="32256340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2F1185F-8556-4E73-8A5C-81359EABA13C}"/>
              </a:ext>
            </a:extLst>
          </p:cNvPr>
          <p:cNvSpPr>
            <a:spLocks noGrp="1"/>
          </p:cNvSpPr>
          <p:nvPr>
            <p:ph idx="1"/>
          </p:nvPr>
        </p:nvSpPr>
        <p:spPr>
          <a:xfrm>
            <a:off x="0" y="2793021"/>
            <a:ext cx="12192000" cy="1101646"/>
          </a:xfrm>
        </p:spPr>
        <p:txBody>
          <a:bodyPr>
            <a:noAutofit/>
          </a:bodyPr>
          <a:lstStyle/>
          <a:p>
            <a:pPr marL="0" indent="0" algn="ctr">
              <a:buNone/>
            </a:pPr>
            <a:r>
              <a:rPr lang="en-US" altLang="zh-CN" sz="4000" dirty="0" err="1"/>
              <a:t>MscaleDNN</a:t>
            </a:r>
            <a:endParaRPr lang="zh-CN" altLang="en-US" sz="4000" dirty="0"/>
          </a:p>
        </p:txBody>
      </p:sp>
      <p:sp>
        <p:nvSpPr>
          <p:cNvPr id="5" name="标题 4">
            <a:extLst>
              <a:ext uri="{FF2B5EF4-FFF2-40B4-BE49-F238E27FC236}">
                <a16:creationId xmlns:a16="http://schemas.microsoft.com/office/drawing/2014/main" id="{46B8EDB3-5F0A-7118-D511-C0676C5A00DE}"/>
              </a:ext>
            </a:extLst>
          </p:cNvPr>
          <p:cNvSpPr>
            <a:spLocks noGrp="1"/>
          </p:cNvSpPr>
          <p:nvPr>
            <p:ph type="title"/>
          </p:nvPr>
        </p:nvSpPr>
        <p:spPr/>
        <p:txBody>
          <a:bodyPr/>
          <a:lstStyle/>
          <a:p>
            <a:endParaRPr lang="zh-CN" altLang="en-US" dirty="0"/>
          </a:p>
        </p:txBody>
      </p:sp>
      <p:sp>
        <p:nvSpPr>
          <p:cNvPr id="2" name="文本框 1">
            <a:extLst>
              <a:ext uri="{FF2B5EF4-FFF2-40B4-BE49-F238E27FC236}">
                <a16:creationId xmlns:a16="http://schemas.microsoft.com/office/drawing/2014/main" id="{7767735E-E15B-D5E9-5BEF-A4338EA115AE}"/>
              </a:ext>
            </a:extLst>
          </p:cNvPr>
          <p:cNvSpPr txBox="1"/>
          <p:nvPr/>
        </p:nvSpPr>
        <p:spPr>
          <a:xfrm>
            <a:off x="0" y="638758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Liu, Cai, </a:t>
            </a:r>
            <a:r>
              <a:rPr kumimoji="0" lang="zh-CN" altLang="en-US" sz="1800" b="1" i="0" u="none" strike="noStrike" kern="1200" cap="none" spc="0" normalizeH="0" baseline="0" noProof="0" dirty="0">
                <a:ln>
                  <a:noFill/>
                </a:ln>
                <a:solidFill>
                  <a:srgbClr val="FFFFFF"/>
                </a:solidFill>
                <a:effectLst/>
                <a:uLnTx/>
                <a:uFillTx/>
                <a:latin typeface="Book Antiqua"/>
                <a:ea typeface="黑体"/>
                <a:cs typeface="+mn-cs"/>
              </a:rPr>
              <a:t>Xu*</a:t>
            </a:r>
            <a:r>
              <a:rPr kumimoji="0" lang="zh-CN" altLang="en-US" sz="1800" b="0" i="0" u="none" strike="noStrike" kern="1200" cap="none" spc="0" normalizeH="0" baseline="0" noProof="0" dirty="0">
                <a:ln>
                  <a:noFill/>
                </a:ln>
                <a:solidFill>
                  <a:srgbClr val="FFFFFF"/>
                </a:solidFill>
                <a:effectLst/>
                <a:uLnTx/>
                <a:uFillTx/>
                <a:latin typeface="Book Antiqua"/>
                <a:ea typeface="黑体"/>
                <a:cs typeface="+mn-cs"/>
              </a:rPr>
              <a:t>, </a:t>
            </a:r>
            <a:r>
              <a:rPr kumimoji="0" lang="en-US" altLang="zh-CN" sz="1800" b="0" i="0" u="none" strike="noStrike" kern="1200" cap="none" spc="0" normalizeH="0" baseline="0" noProof="0" dirty="0" err="1">
                <a:ln>
                  <a:noFill/>
                </a:ln>
                <a:solidFill>
                  <a:srgbClr val="FFFFFF"/>
                </a:solidFill>
                <a:effectLst/>
                <a:uLnTx/>
                <a:uFillTx/>
                <a:latin typeface="Book Antiqua"/>
                <a:ea typeface="黑体"/>
                <a:cs typeface="+mn-cs"/>
              </a:rPr>
              <a:t>MscaleDNN</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 2007.11207,</a:t>
            </a:r>
            <a:r>
              <a:rPr kumimoji="0" lang="zh-CN" altLang="en-US" sz="1800" b="0" i="0" u="none" strike="noStrike" kern="1200" cap="none" spc="0" normalizeH="0" baseline="0" noProof="0" dirty="0">
                <a:ln>
                  <a:noFill/>
                </a:ln>
                <a:solidFill>
                  <a:srgbClr val="FFFFFF"/>
                </a:solidFill>
                <a:effectLst/>
                <a:uLnTx/>
                <a:uFillTx/>
                <a:latin typeface="Book Antiqua"/>
                <a:ea typeface="黑体"/>
                <a:cs typeface="+mn-cs"/>
              </a:rPr>
              <a:t> CiCP</a:t>
            </a:r>
          </a:p>
        </p:txBody>
      </p:sp>
    </p:spTree>
    <p:extLst>
      <p:ext uri="{BB962C8B-B14F-4D97-AF65-F5344CB8AC3E}">
        <p14:creationId xmlns:p14="http://schemas.microsoft.com/office/powerpoint/2010/main" val="3277828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F3ABD-88A8-4422-8451-50ADBE534A1F}"/>
              </a:ext>
            </a:extLst>
          </p:cNvPr>
          <p:cNvSpPr>
            <a:spLocks noGrp="1"/>
          </p:cNvSpPr>
          <p:nvPr>
            <p:ph type="title"/>
          </p:nvPr>
        </p:nvSpPr>
        <p:spPr/>
        <p:txBody>
          <a:bodyPr/>
          <a:lstStyle/>
          <a:p>
            <a:r>
              <a:rPr lang="en-US" altLang="zh-CN" u="sng" dirty="0"/>
              <a:t>Radial scaling in k-space</a:t>
            </a:r>
            <a:endParaRPr lang="zh-CN" altLang="en-US" u="sng" dirty="0"/>
          </a:p>
        </p:txBody>
      </p:sp>
      <p:sp>
        <p:nvSpPr>
          <p:cNvPr id="3" name="任意形状 2">
            <a:extLst>
              <a:ext uri="{FF2B5EF4-FFF2-40B4-BE49-F238E27FC236}">
                <a16:creationId xmlns:a16="http://schemas.microsoft.com/office/drawing/2014/main" id="{C2318B50-5CD6-EA4F-B9A4-E9CE93AC891F}"/>
              </a:ext>
            </a:extLst>
          </p:cNvPr>
          <p:cNvSpPr/>
          <p:nvPr/>
        </p:nvSpPr>
        <p:spPr>
          <a:xfrm>
            <a:off x="1713462" y="2768079"/>
            <a:ext cx="1328057" cy="1154550"/>
          </a:xfrm>
          <a:custGeom>
            <a:avLst/>
            <a:gdLst>
              <a:gd name="connsiteX0" fmla="*/ 0 w 1328057"/>
              <a:gd name="connsiteY0" fmla="*/ 904070 h 1154550"/>
              <a:gd name="connsiteX1" fmla="*/ 293914 w 1328057"/>
              <a:gd name="connsiteY1" fmla="*/ 152956 h 1154550"/>
              <a:gd name="connsiteX2" fmla="*/ 381000 w 1328057"/>
              <a:gd name="connsiteY2" fmla="*/ 1012927 h 1154550"/>
              <a:gd name="connsiteX3" fmla="*/ 587828 w 1328057"/>
              <a:gd name="connsiteY3" fmla="*/ 229156 h 1154550"/>
              <a:gd name="connsiteX4" fmla="*/ 859971 w 1328057"/>
              <a:gd name="connsiteY4" fmla="*/ 991156 h 1154550"/>
              <a:gd name="connsiteX5" fmla="*/ 936171 w 1328057"/>
              <a:gd name="connsiteY5" fmla="*/ 556 h 1154550"/>
              <a:gd name="connsiteX6" fmla="*/ 1240971 w 1328057"/>
              <a:gd name="connsiteY6" fmla="*/ 1154441 h 1154550"/>
              <a:gd name="connsiteX7" fmla="*/ 1328057 w 1328057"/>
              <a:gd name="connsiteY7" fmla="*/ 54984 h 11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8057" h="1154550">
                <a:moveTo>
                  <a:pt x="0" y="904070"/>
                </a:moveTo>
                <a:cubicBezTo>
                  <a:pt x="115207" y="519441"/>
                  <a:pt x="230414" y="134813"/>
                  <a:pt x="293914" y="152956"/>
                </a:cubicBezTo>
                <a:cubicBezTo>
                  <a:pt x="357414" y="171099"/>
                  <a:pt x="332014" y="1000227"/>
                  <a:pt x="381000" y="1012927"/>
                </a:cubicBezTo>
                <a:cubicBezTo>
                  <a:pt x="429986" y="1025627"/>
                  <a:pt x="508000" y="232784"/>
                  <a:pt x="587828" y="229156"/>
                </a:cubicBezTo>
                <a:cubicBezTo>
                  <a:pt x="667657" y="225527"/>
                  <a:pt x="801914" y="1029256"/>
                  <a:pt x="859971" y="991156"/>
                </a:cubicBezTo>
                <a:cubicBezTo>
                  <a:pt x="918028" y="953056"/>
                  <a:pt x="872671" y="-26658"/>
                  <a:pt x="936171" y="556"/>
                </a:cubicBezTo>
                <a:cubicBezTo>
                  <a:pt x="999671" y="27770"/>
                  <a:pt x="1175657" y="1145370"/>
                  <a:pt x="1240971" y="1154441"/>
                </a:cubicBezTo>
                <a:cubicBezTo>
                  <a:pt x="1306285" y="1163512"/>
                  <a:pt x="1317171" y="609248"/>
                  <a:pt x="1328057" y="549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19" name="任意形状 18">
            <a:extLst>
              <a:ext uri="{FF2B5EF4-FFF2-40B4-BE49-F238E27FC236}">
                <a16:creationId xmlns:a16="http://schemas.microsoft.com/office/drawing/2014/main" id="{6D2DDE95-B48E-444F-8CBE-A6831D6162F5}"/>
              </a:ext>
            </a:extLst>
          </p:cNvPr>
          <p:cNvSpPr/>
          <p:nvPr/>
        </p:nvSpPr>
        <p:spPr>
          <a:xfrm>
            <a:off x="4262685" y="2768079"/>
            <a:ext cx="6052457" cy="1154550"/>
          </a:xfrm>
          <a:custGeom>
            <a:avLst/>
            <a:gdLst>
              <a:gd name="connsiteX0" fmla="*/ 0 w 1328057"/>
              <a:gd name="connsiteY0" fmla="*/ 904070 h 1154550"/>
              <a:gd name="connsiteX1" fmla="*/ 293914 w 1328057"/>
              <a:gd name="connsiteY1" fmla="*/ 152956 h 1154550"/>
              <a:gd name="connsiteX2" fmla="*/ 381000 w 1328057"/>
              <a:gd name="connsiteY2" fmla="*/ 1012927 h 1154550"/>
              <a:gd name="connsiteX3" fmla="*/ 587828 w 1328057"/>
              <a:gd name="connsiteY3" fmla="*/ 229156 h 1154550"/>
              <a:gd name="connsiteX4" fmla="*/ 859971 w 1328057"/>
              <a:gd name="connsiteY4" fmla="*/ 991156 h 1154550"/>
              <a:gd name="connsiteX5" fmla="*/ 936171 w 1328057"/>
              <a:gd name="connsiteY5" fmla="*/ 556 h 1154550"/>
              <a:gd name="connsiteX6" fmla="*/ 1240971 w 1328057"/>
              <a:gd name="connsiteY6" fmla="*/ 1154441 h 1154550"/>
              <a:gd name="connsiteX7" fmla="*/ 1328057 w 1328057"/>
              <a:gd name="connsiteY7" fmla="*/ 54984 h 11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8057" h="1154550">
                <a:moveTo>
                  <a:pt x="0" y="904070"/>
                </a:moveTo>
                <a:cubicBezTo>
                  <a:pt x="115207" y="519441"/>
                  <a:pt x="230414" y="134813"/>
                  <a:pt x="293914" y="152956"/>
                </a:cubicBezTo>
                <a:cubicBezTo>
                  <a:pt x="357414" y="171099"/>
                  <a:pt x="332014" y="1000227"/>
                  <a:pt x="381000" y="1012927"/>
                </a:cubicBezTo>
                <a:cubicBezTo>
                  <a:pt x="429986" y="1025627"/>
                  <a:pt x="508000" y="232784"/>
                  <a:pt x="587828" y="229156"/>
                </a:cubicBezTo>
                <a:cubicBezTo>
                  <a:pt x="667657" y="225527"/>
                  <a:pt x="801914" y="1029256"/>
                  <a:pt x="859971" y="991156"/>
                </a:cubicBezTo>
                <a:cubicBezTo>
                  <a:pt x="918028" y="953056"/>
                  <a:pt x="872671" y="-26658"/>
                  <a:pt x="936171" y="556"/>
                </a:cubicBezTo>
                <a:cubicBezTo>
                  <a:pt x="999671" y="27770"/>
                  <a:pt x="1175657" y="1145370"/>
                  <a:pt x="1240971" y="1154441"/>
                </a:cubicBezTo>
                <a:cubicBezTo>
                  <a:pt x="1306285" y="1163512"/>
                  <a:pt x="1317171" y="609248"/>
                  <a:pt x="1328057" y="549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文本框 3">
            <a:extLst>
              <a:ext uri="{FF2B5EF4-FFF2-40B4-BE49-F238E27FC236}">
                <a16:creationId xmlns:a16="http://schemas.microsoft.com/office/drawing/2014/main" id="{63F0E3D8-8E25-0F64-92D8-C6DB3E7B882C}"/>
              </a:ext>
            </a:extLst>
          </p:cNvPr>
          <p:cNvSpPr txBox="1"/>
          <p:nvPr/>
        </p:nvSpPr>
        <p:spPr>
          <a:xfrm>
            <a:off x="0" y="638758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Liu, Cai, </a:t>
            </a:r>
            <a:r>
              <a:rPr kumimoji="0" lang="zh-CN" altLang="en-US" sz="1800" b="1" i="0" u="none" strike="noStrike" kern="1200" cap="none" spc="0" normalizeH="0" baseline="0" noProof="0" dirty="0">
                <a:ln>
                  <a:noFill/>
                </a:ln>
                <a:solidFill>
                  <a:srgbClr val="FFFFFF"/>
                </a:solidFill>
                <a:effectLst/>
                <a:uLnTx/>
                <a:uFillTx/>
                <a:latin typeface="Book Antiqua"/>
                <a:ea typeface="黑体"/>
                <a:cs typeface="+mn-cs"/>
              </a:rPr>
              <a:t>Xu*</a:t>
            </a:r>
            <a:r>
              <a:rPr kumimoji="0" lang="zh-CN" altLang="en-US" sz="1800" b="0" i="0" u="none" strike="noStrike" kern="1200" cap="none" spc="0" normalizeH="0" baseline="0" noProof="0" dirty="0">
                <a:ln>
                  <a:noFill/>
                </a:ln>
                <a:solidFill>
                  <a:srgbClr val="FFFFFF"/>
                </a:solidFill>
                <a:effectLst/>
                <a:uLnTx/>
                <a:uFillTx/>
                <a:latin typeface="Book Antiqua"/>
                <a:ea typeface="黑体"/>
                <a:cs typeface="+mn-cs"/>
              </a:rPr>
              <a:t>, </a:t>
            </a:r>
            <a:r>
              <a:rPr kumimoji="0" lang="en-US" altLang="zh-CN" sz="1800" b="0" i="0" u="none" strike="noStrike" kern="1200" cap="none" spc="0" normalizeH="0" baseline="0" noProof="0" dirty="0" err="1">
                <a:ln>
                  <a:noFill/>
                </a:ln>
                <a:solidFill>
                  <a:srgbClr val="FFFFFF"/>
                </a:solidFill>
                <a:effectLst/>
                <a:uLnTx/>
                <a:uFillTx/>
                <a:latin typeface="Book Antiqua"/>
                <a:ea typeface="黑体"/>
                <a:cs typeface="+mn-cs"/>
              </a:rPr>
              <a:t>MscaleDNN</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 2007.11207,</a:t>
            </a:r>
            <a:r>
              <a:rPr kumimoji="0" lang="zh-CN" altLang="en-US" sz="1800" b="0" i="0" u="none" strike="noStrike" kern="1200" cap="none" spc="0" normalizeH="0" baseline="0" noProof="0" dirty="0">
                <a:ln>
                  <a:noFill/>
                </a:ln>
                <a:solidFill>
                  <a:srgbClr val="FFFFFF"/>
                </a:solidFill>
                <a:effectLst/>
                <a:uLnTx/>
                <a:uFillTx/>
                <a:latin typeface="Book Antiqua"/>
                <a:ea typeface="黑体"/>
                <a:cs typeface="+mn-cs"/>
              </a:rPr>
              <a:t> CiCP</a:t>
            </a:r>
          </a:p>
        </p:txBody>
      </p:sp>
    </p:spTree>
    <p:extLst>
      <p:ext uri="{BB962C8B-B14F-4D97-AF65-F5344CB8AC3E}">
        <p14:creationId xmlns:p14="http://schemas.microsoft.com/office/powerpoint/2010/main" val="846722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3DD05-455B-4479-A21F-4E154787FAE6}"/>
              </a:ext>
            </a:extLst>
          </p:cNvPr>
          <p:cNvSpPr>
            <a:spLocks noGrp="1"/>
          </p:cNvSpPr>
          <p:nvPr>
            <p:ph type="title"/>
          </p:nvPr>
        </p:nvSpPr>
        <p:spPr/>
        <p:txBody>
          <a:bodyPr/>
          <a:lstStyle/>
          <a:p>
            <a:r>
              <a:rPr lang="en-US" altLang="zh-CN" dirty="0" err="1"/>
              <a:t>MscaleDNN</a:t>
            </a:r>
            <a:r>
              <a:rPr lang="en-US" altLang="zh-CN" dirty="0"/>
              <a:t> structures</a:t>
            </a:r>
            <a:endParaRPr lang="zh-CN" altLang="en-US" dirty="0"/>
          </a:p>
        </p:txBody>
      </p:sp>
      <p:pic>
        <p:nvPicPr>
          <p:cNvPr id="23" name="Picture 14">
            <a:extLst>
              <a:ext uri="{FF2B5EF4-FFF2-40B4-BE49-F238E27FC236}">
                <a16:creationId xmlns:a16="http://schemas.microsoft.com/office/drawing/2014/main" id="{EC56D02E-89BB-4600-9A19-B0439A2FE105}"/>
              </a:ext>
            </a:extLst>
          </p:cNvPr>
          <p:cNvPicPr>
            <a:picLocks noChangeAspect="1"/>
          </p:cNvPicPr>
          <p:nvPr/>
        </p:nvPicPr>
        <p:blipFill>
          <a:blip r:embed="rId2"/>
          <a:stretch>
            <a:fillRect/>
          </a:stretch>
        </p:blipFill>
        <p:spPr>
          <a:xfrm>
            <a:off x="5675967" y="909959"/>
            <a:ext cx="3044700" cy="963200"/>
          </a:xfrm>
          <a:prstGeom prst="rect">
            <a:avLst/>
          </a:prstGeom>
        </p:spPr>
      </p:pic>
      <p:sp>
        <p:nvSpPr>
          <p:cNvPr id="24" name="TextBox 15">
            <a:extLst>
              <a:ext uri="{FF2B5EF4-FFF2-40B4-BE49-F238E27FC236}">
                <a16:creationId xmlns:a16="http://schemas.microsoft.com/office/drawing/2014/main" id="{938A08CE-303F-48FD-8609-BFE1F1E1A3E6}"/>
              </a:ext>
            </a:extLst>
          </p:cNvPr>
          <p:cNvSpPr txBox="1"/>
          <p:nvPr/>
        </p:nvSpPr>
        <p:spPr>
          <a:xfrm>
            <a:off x="3331393" y="1126726"/>
            <a:ext cx="2435282"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Giving a </a:t>
            </a:r>
            <a:r>
              <a:rPr kumimoji="0" lang="en-US" sz="2000" b="0" i="0" u="none" strike="noStrike" kern="1200" cap="none" spc="0" normalizeH="0" baseline="0" noProof="0" dirty="0" err="1">
                <a:ln>
                  <a:noFill/>
                </a:ln>
                <a:solidFill>
                  <a:srgbClr val="000000"/>
                </a:solidFill>
                <a:effectLst/>
                <a:uLnTx/>
                <a:uFillTx/>
                <a:latin typeface="Times New Roman" panose="02020603050405020304" pitchFamily="18" charset="0"/>
                <a:ea typeface="黑体"/>
                <a:cs typeface="+mn-cs"/>
              </a:rPr>
              <a:t>MscaleDNN</a:t>
            </a: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p:pic>
        <p:nvPicPr>
          <p:cNvPr id="3" name="图片 2">
            <a:extLst>
              <a:ext uri="{FF2B5EF4-FFF2-40B4-BE49-F238E27FC236}">
                <a16:creationId xmlns:a16="http://schemas.microsoft.com/office/drawing/2014/main" id="{688E880A-64D7-41AD-B7BB-B0E067DB8CEF}"/>
              </a:ext>
            </a:extLst>
          </p:cNvPr>
          <p:cNvPicPr>
            <a:picLocks noChangeAspect="1"/>
          </p:cNvPicPr>
          <p:nvPr/>
        </p:nvPicPr>
        <p:blipFill>
          <a:blip r:embed="rId3"/>
          <a:stretch>
            <a:fillRect/>
          </a:stretch>
        </p:blipFill>
        <p:spPr>
          <a:xfrm>
            <a:off x="6876854" y="2773411"/>
            <a:ext cx="4243612" cy="3423906"/>
          </a:xfrm>
          <a:prstGeom prst="rect">
            <a:avLst/>
          </a:prstGeom>
        </p:spPr>
      </p:pic>
      <p:pic>
        <p:nvPicPr>
          <p:cNvPr id="5" name="图片 4">
            <a:extLst>
              <a:ext uri="{FF2B5EF4-FFF2-40B4-BE49-F238E27FC236}">
                <a16:creationId xmlns:a16="http://schemas.microsoft.com/office/drawing/2014/main" id="{21564BAA-62B0-4ACC-B215-5C17AD1B09A5}"/>
              </a:ext>
            </a:extLst>
          </p:cNvPr>
          <p:cNvPicPr>
            <a:picLocks noChangeAspect="1"/>
          </p:cNvPicPr>
          <p:nvPr/>
        </p:nvPicPr>
        <p:blipFill>
          <a:blip r:embed="rId4"/>
          <a:stretch>
            <a:fillRect/>
          </a:stretch>
        </p:blipFill>
        <p:spPr>
          <a:xfrm>
            <a:off x="804729" y="2645929"/>
            <a:ext cx="4243612" cy="3621899"/>
          </a:xfrm>
          <a:prstGeom prst="rect">
            <a:avLst/>
          </a:prstGeom>
        </p:spPr>
      </p:pic>
      <p:sp>
        <p:nvSpPr>
          <p:cNvPr id="4" name="文本框 3">
            <a:extLst>
              <a:ext uri="{FF2B5EF4-FFF2-40B4-BE49-F238E27FC236}">
                <a16:creationId xmlns:a16="http://schemas.microsoft.com/office/drawing/2014/main" id="{474B1956-C89B-B586-F6F0-B06418FE124E}"/>
              </a:ext>
            </a:extLst>
          </p:cNvPr>
          <p:cNvSpPr txBox="1"/>
          <p:nvPr/>
        </p:nvSpPr>
        <p:spPr>
          <a:xfrm>
            <a:off x="0" y="638758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Liu, Cai, </a:t>
            </a:r>
            <a:r>
              <a:rPr kumimoji="0" lang="zh-CN" altLang="en-US" sz="1800" b="1" i="0" u="none" strike="noStrike" kern="1200" cap="none" spc="0" normalizeH="0" baseline="0" noProof="0" dirty="0">
                <a:ln>
                  <a:noFill/>
                </a:ln>
                <a:solidFill>
                  <a:srgbClr val="FFFFFF"/>
                </a:solidFill>
                <a:effectLst/>
                <a:uLnTx/>
                <a:uFillTx/>
                <a:latin typeface="Book Antiqua"/>
                <a:ea typeface="黑体"/>
                <a:cs typeface="+mn-cs"/>
              </a:rPr>
              <a:t>Xu*</a:t>
            </a:r>
            <a:r>
              <a:rPr kumimoji="0" lang="zh-CN" altLang="en-US" sz="1800" b="0" i="0" u="none" strike="noStrike" kern="1200" cap="none" spc="0" normalizeH="0" baseline="0" noProof="0" dirty="0">
                <a:ln>
                  <a:noFill/>
                </a:ln>
                <a:solidFill>
                  <a:srgbClr val="FFFFFF"/>
                </a:solidFill>
                <a:effectLst/>
                <a:uLnTx/>
                <a:uFillTx/>
                <a:latin typeface="Book Antiqua"/>
                <a:ea typeface="黑体"/>
                <a:cs typeface="+mn-cs"/>
              </a:rPr>
              <a:t>, </a:t>
            </a:r>
            <a:r>
              <a:rPr kumimoji="0" lang="en-US" altLang="zh-CN" sz="1800" b="0" i="0" u="none" strike="noStrike" kern="1200" cap="none" spc="0" normalizeH="0" baseline="0" noProof="0" dirty="0" err="1">
                <a:ln>
                  <a:noFill/>
                </a:ln>
                <a:solidFill>
                  <a:srgbClr val="FFFFFF"/>
                </a:solidFill>
                <a:effectLst/>
                <a:uLnTx/>
                <a:uFillTx/>
                <a:latin typeface="Book Antiqua"/>
                <a:ea typeface="黑体"/>
                <a:cs typeface="+mn-cs"/>
              </a:rPr>
              <a:t>MscaleDNN</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 2007.11207,</a:t>
            </a:r>
            <a:r>
              <a:rPr kumimoji="0" lang="zh-CN" altLang="en-US" sz="1800" b="0" i="0" u="none" strike="noStrike" kern="1200" cap="none" spc="0" normalizeH="0" baseline="0" noProof="0" dirty="0">
                <a:ln>
                  <a:noFill/>
                </a:ln>
                <a:solidFill>
                  <a:srgbClr val="FFFFFF"/>
                </a:solidFill>
                <a:effectLst/>
                <a:uLnTx/>
                <a:uFillTx/>
                <a:latin typeface="Book Antiqua"/>
                <a:ea typeface="黑体"/>
                <a:cs typeface="+mn-cs"/>
              </a:rPr>
              <a:t> CiCP</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0761E48-FEFD-B24C-A5DB-15FA9D7922FE}"/>
                  </a:ext>
                </a:extLst>
              </p:cNvPr>
              <p:cNvSpPr txBox="1"/>
              <p:nvPr/>
            </p:nvSpPr>
            <p:spPr>
              <a:xfrm>
                <a:off x="1046577" y="1857954"/>
                <a:ext cx="11145423" cy="45685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𝑓</m:t>
                    </m:r>
                    <m:d>
                      <m:dPr>
                        <m:ctrlPr>
                          <a:rPr kumimoji="0" lang="en-US" altLang="zh-CN" sz="2800" b="0"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𝑥</m:t>
                        </m:r>
                      </m:e>
                    </m:d>
                    <m:r>
                      <a:rPr kumimoji="0" lang="en-US" altLang="zh-CN" sz="2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nary>
                      <m:naryPr>
                        <m:chr m:val="∑"/>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naryPr>
                      <m:sub>
                        <m:r>
                          <m:rPr>
                            <m:brk m:alnAt="23"/>
                          </m:r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=1</m:t>
                        </m:r>
                      </m:sub>
                      <m:sup>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10</m:t>
                        </m:r>
                      </m:sup>
                      <m:e>
                        <m:sSub>
                          <m:sSubPr>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𝑎</m:t>
                            </m:r>
                          </m:e>
                          <m: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sub>
                        </m:s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𝜎</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𝑤</m:t>
                            </m:r>
                          </m:e>
                          <m: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sub>
                        </m:s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𝑥</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𝑏</m:t>
                            </m:r>
                          </m:e>
                          <m: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sub>
                        </m:s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m:t>
                        </m:r>
                      </m:e>
                    </m:nary>
                  </m:oMath>
                </a14:m>
                <a:r>
                  <a:rPr kumimoji="0" lang="en-US" altLang="zh-CN" sz="2800" b="0" i="0" u="none" strike="noStrike" kern="1200" cap="none" spc="0" normalizeH="0" baseline="0" noProof="0" dirty="0">
                    <a:ln>
                      <a:noFill/>
                    </a:ln>
                    <a:solidFill>
                      <a:srgbClr val="B61616"/>
                    </a:solidFill>
                    <a:effectLst/>
                    <a:uLnTx/>
                    <a:uFillTx/>
                    <a:latin typeface="Book Antiqua"/>
                    <a:ea typeface="黑体"/>
                    <a:cs typeface="+mn-cs"/>
                  </a:rPr>
                  <a:t>+ </a:t>
                </a:r>
                <a14:m>
                  <m:oMath xmlns:m="http://schemas.openxmlformats.org/officeDocument/2006/math">
                    <m:nary>
                      <m:naryPr>
                        <m:chr m:val="∑"/>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naryPr>
                      <m:sub>
                        <m:r>
                          <m:rPr>
                            <m:brk m:alnAt="23"/>
                          </m:r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=1</m:t>
                        </m:r>
                        <m:r>
                          <a:rPr kumimoji="0" lang="en-US" altLang="zh-CN" sz="2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1</m:t>
                        </m:r>
                      </m:sub>
                      <m:sup>
                        <m:r>
                          <a:rPr kumimoji="0" lang="en-US" altLang="zh-CN" sz="2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2</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0</m:t>
                        </m:r>
                      </m:sup>
                      <m:e>
                        <m:sSub>
                          <m:sSubPr>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𝑎</m:t>
                            </m:r>
                          </m:e>
                          <m: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sub>
                        </m:s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𝜎</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(2</m:t>
                        </m:r>
                        <m:sSub>
                          <m:sSubPr>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𝑤</m:t>
                            </m:r>
                          </m:e>
                          <m: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sub>
                        </m:s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𝑥</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𝑏</m:t>
                            </m:r>
                          </m:e>
                          <m: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sub>
                        </m:s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m:t>
                        </m:r>
                      </m:e>
                    </m:nary>
                  </m:oMath>
                </a14:m>
                <a:r>
                  <a:rPr kumimoji="0" lang="en-US" altLang="zh-CN" sz="2800" b="0" i="0" u="none" strike="noStrike" kern="1200" cap="none" spc="0" normalizeH="0" baseline="0" noProof="0" dirty="0">
                    <a:ln>
                      <a:noFill/>
                    </a:ln>
                    <a:solidFill>
                      <a:srgbClr val="B61616"/>
                    </a:solidFill>
                    <a:effectLst/>
                    <a:uLnTx/>
                    <a:uFillTx/>
                    <a:latin typeface="Book Antiqua"/>
                    <a:ea typeface="黑体"/>
                    <a:cs typeface="+mn-cs"/>
                  </a:rPr>
                  <a:t>+ </a:t>
                </a:r>
                <a14:m>
                  <m:oMath xmlns:m="http://schemas.openxmlformats.org/officeDocument/2006/math">
                    <m:nary>
                      <m:naryPr>
                        <m:chr m:val="∑"/>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naryPr>
                      <m:sub>
                        <m:r>
                          <m:rPr>
                            <m:brk m:alnAt="23"/>
                          </m:r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2</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1</m:t>
                        </m:r>
                      </m:sub>
                      <m:sup>
                        <m:r>
                          <a:rPr kumimoji="0" lang="en-US" altLang="zh-CN" sz="2800" b="0" i="1" u="none" strike="noStrike" kern="1200" cap="none" spc="0" normalizeH="0" baseline="0" noProof="0" smtClean="0">
                            <a:ln>
                              <a:noFill/>
                            </a:ln>
                            <a:solidFill>
                              <a:srgbClr val="B61616"/>
                            </a:solidFill>
                            <a:effectLst/>
                            <a:uLnTx/>
                            <a:uFillTx/>
                            <a:latin typeface="Cambria Math" panose="02040503050406030204" pitchFamily="18" charset="0"/>
                            <a:cs typeface="+mn-cs"/>
                          </a:rPr>
                          <m:t>3</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0</m:t>
                        </m:r>
                      </m:sup>
                      <m:e>
                        <m:sSub>
                          <m:sSubPr>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𝑎</m:t>
                            </m:r>
                          </m:e>
                          <m: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sub>
                        </m:s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𝜎</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(3</m:t>
                        </m:r>
                        <m:sSub>
                          <m:sSubPr>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𝑤</m:t>
                            </m:r>
                          </m:e>
                          <m: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sub>
                        </m:s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𝑥</m:t>
                        </m:r>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𝑏</m:t>
                            </m:r>
                          </m:e>
                          <m: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sub>
                        </m:sSub>
                        <m:r>
                          <a:rPr kumimoji="0" lang="en-US" altLang="zh-CN" sz="2800" b="0" i="1" u="none" strike="noStrike" kern="1200" cap="none" spc="0" normalizeH="0" baseline="0" noProof="0">
                            <a:ln>
                              <a:noFill/>
                            </a:ln>
                            <a:solidFill>
                              <a:srgbClr val="B61616"/>
                            </a:solidFill>
                            <a:effectLst/>
                            <a:uLnTx/>
                            <a:uFillTx/>
                            <a:latin typeface="Cambria Math" panose="02040503050406030204" pitchFamily="18" charset="0"/>
                            <a:cs typeface="+mn-cs"/>
                          </a:rPr>
                          <m:t>)</m:t>
                        </m:r>
                      </m:e>
                    </m:nary>
                  </m:oMath>
                </a14:m>
                <a:endParaRPr kumimoji="0" lang="zh-CN" altLang="en-US" sz="28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6" name="文本框 5">
                <a:extLst>
                  <a:ext uri="{FF2B5EF4-FFF2-40B4-BE49-F238E27FC236}">
                    <a16:creationId xmlns:a16="http://schemas.microsoft.com/office/drawing/2014/main" id="{30761E48-FEFD-B24C-A5DB-15FA9D7922FE}"/>
                  </a:ext>
                </a:extLst>
              </p:cNvPr>
              <p:cNvSpPr txBox="1">
                <a:spLocks noRot="1" noChangeAspect="1" noMove="1" noResize="1" noEditPoints="1" noAdjustHandles="1" noChangeArrowheads="1" noChangeShapeType="1" noTextEdit="1"/>
              </p:cNvSpPr>
              <p:nvPr/>
            </p:nvSpPr>
            <p:spPr>
              <a:xfrm>
                <a:off x="1046577" y="1857954"/>
                <a:ext cx="11145423" cy="456856"/>
              </a:xfrm>
              <a:prstGeom prst="rect">
                <a:avLst/>
              </a:prstGeom>
              <a:blipFill>
                <a:blip r:embed="rId5"/>
                <a:stretch>
                  <a:fillRect l="-55" t="-17333" b="-4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964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3DD05-455B-4479-A21F-4E154787FAE6}"/>
              </a:ext>
            </a:extLst>
          </p:cNvPr>
          <p:cNvSpPr>
            <a:spLocks noGrp="1"/>
          </p:cNvSpPr>
          <p:nvPr>
            <p:ph type="title"/>
          </p:nvPr>
        </p:nvSpPr>
        <p:spPr/>
        <p:txBody>
          <a:bodyPr/>
          <a:lstStyle/>
          <a:p>
            <a:r>
              <a:rPr lang="en-US" altLang="zh-CN" dirty="0"/>
              <a:t>Two dim case: complex domain</a:t>
            </a:r>
            <a:endParaRPr lang="zh-CN" altLang="en-US" dirty="0"/>
          </a:p>
        </p:txBody>
      </p:sp>
      <p:pic>
        <p:nvPicPr>
          <p:cNvPr id="6" name="图片 5">
            <a:extLst>
              <a:ext uri="{FF2B5EF4-FFF2-40B4-BE49-F238E27FC236}">
                <a16:creationId xmlns:a16="http://schemas.microsoft.com/office/drawing/2014/main" id="{B877FA85-DE66-4D8E-86E0-266CD2D86A30}"/>
              </a:ext>
            </a:extLst>
          </p:cNvPr>
          <p:cNvPicPr>
            <a:picLocks noChangeAspect="1"/>
          </p:cNvPicPr>
          <p:nvPr/>
        </p:nvPicPr>
        <p:blipFill>
          <a:blip r:embed="rId2"/>
          <a:stretch>
            <a:fillRect/>
          </a:stretch>
        </p:blipFill>
        <p:spPr>
          <a:xfrm>
            <a:off x="818620" y="872753"/>
            <a:ext cx="2322513" cy="511024"/>
          </a:xfrm>
          <a:prstGeom prst="rect">
            <a:avLst/>
          </a:prstGeom>
        </p:spPr>
      </p:pic>
      <p:pic>
        <p:nvPicPr>
          <p:cNvPr id="8" name="图片 7">
            <a:extLst>
              <a:ext uri="{FF2B5EF4-FFF2-40B4-BE49-F238E27FC236}">
                <a16:creationId xmlns:a16="http://schemas.microsoft.com/office/drawing/2014/main" id="{B2B843A2-BB92-4046-B594-B495FBEC2632}"/>
              </a:ext>
            </a:extLst>
          </p:cNvPr>
          <p:cNvPicPr>
            <a:picLocks noChangeAspect="1"/>
          </p:cNvPicPr>
          <p:nvPr/>
        </p:nvPicPr>
        <p:blipFill>
          <a:blip r:embed="rId3"/>
          <a:stretch>
            <a:fillRect/>
          </a:stretch>
        </p:blipFill>
        <p:spPr>
          <a:xfrm>
            <a:off x="3371320" y="894383"/>
            <a:ext cx="1786467" cy="477356"/>
          </a:xfrm>
          <a:prstGeom prst="rect">
            <a:avLst/>
          </a:prstGeom>
        </p:spPr>
      </p:pic>
      <p:pic>
        <p:nvPicPr>
          <p:cNvPr id="5" name="图片 4">
            <a:extLst>
              <a:ext uri="{FF2B5EF4-FFF2-40B4-BE49-F238E27FC236}">
                <a16:creationId xmlns:a16="http://schemas.microsoft.com/office/drawing/2014/main" id="{222524CD-D38B-4C0B-B5AA-38B648D8F9ED}"/>
              </a:ext>
            </a:extLst>
          </p:cNvPr>
          <p:cNvPicPr>
            <a:picLocks noChangeAspect="1"/>
          </p:cNvPicPr>
          <p:nvPr/>
        </p:nvPicPr>
        <p:blipFill>
          <a:blip r:embed="rId4"/>
          <a:stretch>
            <a:fillRect/>
          </a:stretch>
        </p:blipFill>
        <p:spPr>
          <a:xfrm>
            <a:off x="738188" y="1494552"/>
            <a:ext cx="4756680" cy="611272"/>
          </a:xfrm>
          <a:prstGeom prst="rect">
            <a:avLst/>
          </a:prstGeom>
        </p:spPr>
      </p:pic>
      <p:pic>
        <p:nvPicPr>
          <p:cNvPr id="9" name="图片 8">
            <a:extLst>
              <a:ext uri="{FF2B5EF4-FFF2-40B4-BE49-F238E27FC236}">
                <a16:creationId xmlns:a16="http://schemas.microsoft.com/office/drawing/2014/main" id="{8029DACA-DE09-4880-92EE-829F8D7588A4}"/>
              </a:ext>
            </a:extLst>
          </p:cNvPr>
          <p:cNvPicPr>
            <a:picLocks noChangeAspect="1"/>
          </p:cNvPicPr>
          <p:nvPr/>
        </p:nvPicPr>
        <p:blipFill>
          <a:blip r:embed="rId5"/>
          <a:stretch>
            <a:fillRect/>
          </a:stretch>
        </p:blipFill>
        <p:spPr>
          <a:xfrm>
            <a:off x="7331973" y="867014"/>
            <a:ext cx="2904227" cy="462036"/>
          </a:xfrm>
          <a:prstGeom prst="rect">
            <a:avLst/>
          </a:prstGeom>
        </p:spPr>
      </p:pic>
      <p:pic>
        <p:nvPicPr>
          <p:cNvPr id="13" name="图片 12">
            <a:extLst>
              <a:ext uri="{FF2B5EF4-FFF2-40B4-BE49-F238E27FC236}">
                <a16:creationId xmlns:a16="http://schemas.microsoft.com/office/drawing/2014/main" id="{59AD44CA-1C45-4470-B6E5-5D608E371CB9}"/>
              </a:ext>
            </a:extLst>
          </p:cNvPr>
          <p:cNvPicPr>
            <a:picLocks noChangeAspect="1"/>
          </p:cNvPicPr>
          <p:nvPr/>
        </p:nvPicPr>
        <p:blipFill>
          <a:blip r:embed="rId6"/>
          <a:stretch>
            <a:fillRect/>
          </a:stretch>
        </p:blipFill>
        <p:spPr>
          <a:xfrm>
            <a:off x="0" y="2347199"/>
            <a:ext cx="12192000" cy="3638048"/>
          </a:xfrm>
          <a:prstGeom prst="rect">
            <a:avLst/>
          </a:prstGeom>
        </p:spPr>
      </p:pic>
      <p:sp>
        <p:nvSpPr>
          <p:cNvPr id="3" name="文本框 2">
            <a:extLst>
              <a:ext uri="{FF2B5EF4-FFF2-40B4-BE49-F238E27FC236}">
                <a16:creationId xmlns:a16="http://schemas.microsoft.com/office/drawing/2014/main" id="{60937853-CAAD-E22A-DBCC-EA8D1BD6D243}"/>
              </a:ext>
            </a:extLst>
          </p:cNvPr>
          <p:cNvSpPr txBox="1"/>
          <p:nvPr/>
        </p:nvSpPr>
        <p:spPr>
          <a:xfrm>
            <a:off x="0" y="638758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Liu, Cai, </a:t>
            </a:r>
            <a:r>
              <a:rPr kumimoji="0" lang="zh-CN" altLang="en-US" sz="1800" b="1" i="0" u="none" strike="noStrike" kern="1200" cap="none" spc="0" normalizeH="0" baseline="0" noProof="0" dirty="0">
                <a:ln>
                  <a:noFill/>
                </a:ln>
                <a:solidFill>
                  <a:srgbClr val="FFFFFF"/>
                </a:solidFill>
                <a:effectLst/>
                <a:uLnTx/>
                <a:uFillTx/>
                <a:latin typeface="Book Antiqua"/>
                <a:ea typeface="黑体"/>
                <a:cs typeface="+mn-cs"/>
              </a:rPr>
              <a:t>Xu*</a:t>
            </a:r>
            <a:r>
              <a:rPr kumimoji="0" lang="zh-CN" altLang="en-US" sz="1800" b="0" i="0" u="none" strike="noStrike" kern="1200" cap="none" spc="0" normalizeH="0" baseline="0" noProof="0" dirty="0">
                <a:ln>
                  <a:noFill/>
                </a:ln>
                <a:solidFill>
                  <a:srgbClr val="FFFFFF"/>
                </a:solidFill>
                <a:effectLst/>
                <a:uLnTx/>
                <a:uFillTx/>
                <a:latin typeface="Book Antiqua"/>
                <a:ea typeface="黑体"/>
                <a:cs typeface="+mn-cs"/>
              </a:rPr>
              <a:t>,</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 </a:t>
            </a:r>
            <a:r>
              <a:rPr kumimoji="0" lang="en-US" altLang="zh-CN" sz="1800" b="0" i="0" u="none" strike="noStrike" kern="1200" cap="none" spc="0" normalizeH="0" baseline="0" noProof="0" dirty="0" err="1">
                <a:ln>
                  <a:noFill/>
                </a:ln>
                <a:solidFill>
                  <a:srgbClr val="FFFFFF"/>
                </a:solidFill>
                <a:effectLst/>
                <a:uLnTx/>
                <a:uFillTx/>
                <a:latin typeface="Book Antiqua"/>
                <a:ea typeface="黑体"/>
                <a:cs typeface="+mn-cs"/>
              </a:rPr>
              <a:t>MscaleDNN</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a:t>
            </a:r>
            <a:r>
              <a:rPr kumimoji="0" lang="zh-CN" altLang="en-US" sz="1800" b="0" i="0" u="none" strike="noStrike" kern="1200" cap="none" spc="0" normalizeH="0" baseline="0" noProof="0" dirty="0">
                <a:ln>
                  <a:noFill/>
                </a:ln>
                <a:solidFill>
                  <a:srgbClr val="FFFFFF"/>
                </a:solidFill>
                <a:effectLst/>
                <a:uLnTx/>
                <a:uFillTx/>
                <a:latin typeface="Book Antiqua"/>
                <a:ea typeface="黑体"/>
                <a:cs typeface="+mn-cs"/>
              </a:rPr>
              <a:t> </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2007.11207,</a:t>
            </a:r>
            <a:r>
              <a:rPr kumimoji="0" lang="zh-CN" altLang="en-US" sz="1800" b="0" i="0" u="none" strike="noStrike" kern="1200" cap="none" spc="0" normalizeH="0" baseline="0" noProof="0" dirty="0">
                <a:ln>
                  <a:noFill/>
                </a:ln>
                <a:solidFill>
                  <a:srgbClr val="FFFFFF"/>
                </a:solidFill>
                <a:effectLst/>
                <a:uLnTx/>
                <a:uFillTx/>
                <a:latin typeface="Book Antiqua"/>
                <a:ea typeface="黑体"/>
                <a:cs typeface="+mn-cs"/>
              </a:rPr>
              <a:t> CiCP</a:t>
            </a:r>
          </a:p>
        </p:txBody>
      </p:sp>
    </p:spTree>
    <p:extLst>
      <p:ext uri="{BB962C8B-B14F-4D97-AF65-F5344CB8AC3E}">
        <p14:creationId xmlns:p14="http://schemas.microsoft.com/office/powerpoint/2010/main" val="26949768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FE4083-88A8-CD41-AC89-0E0E4418DB06}"/>
              </a:ext>
            </a:extLst>
          </p:cNvPr>
          <p:cNvSpPr>
            <a:spLocks noGrp="1"/>
          </p:cNvSpPr>
          <p:nvPr>
            <p:ph type="title"/>
          </p:nvPr>
        </p:nvSpPr>
        <p:spPr/>
        <p:txBody>
          <a:bodyPr/>
          <a:lstStyle/>
          <a:p>
            <a:r>
              <a:rPr lang="en-US" altLang="zh-CN" dirty="0"/>
              <a:t>Sub-space decomposition</a:t>
            </a:r>
            <a:endParaRPr lang="zh-CN" altLang="en-US" dirty="0"/>
          </a:p>
        </p:txBody>
      </p:sp>
      <p:pic>
        <p:nvPicPr>
          <p:cNvPr id="5" name="图片 4">
            <a:extLst>
              <a:ext uri="{FF2B5EF4-FFF2-40B4-BE49-F238E27FC236}">
                <a16:creationId xmlns:a16="http://schemas.microsoft.com/office/drawing/2014/main" id="{AE4553DC-2148-6249-9F8E-464D49D3A471}"/>
              </a:ext>
            </a:extLst>
          </p:cNvPr>
          <p:cNvPicPr>
            <a:picLocks noChangeAspect="1"/>
          </p:cNvPicPr>
          <p:nvPr/>
        </p:nvPicPr>
        <p:blipFill>
          <a:blip r:embed="rId2"/>
          <a:stretch>
            <a:fillRect/>
          </a:stretch>
        </p:blipFill>
        <p:spPr>
          <a:xfrm>
            <a:off x="520860" y="761979"/>
            <a:ext cx="10046825" cy="5581569"/>
          </a:xfrm>
          <a:prstGeom prst="rect">
            <a:avLst/>
          </a:prstGeom>
        </p:spPr>
      </p:pic>
      <p:sp>
        <p:nvSpPr>
          <p:cNvPr id="6" name="文本框 5">
            <a:extLst>
              <a:ext uri="{FF2B5EF4-FFF2-40B4-BE49-F238E27FC236}">
                <a16:creationId xmlns:a16="http://schemas.microsoft.com/office/drawing/2014/main" id="{C04CEE44-2AC6-4E4A-9EEC-EDE97FF843FB}"/>
              </a:ext>
            </a:extLst>
          </p:cNvPr>
          <p:cNvSpPr txBox="1"/>
          <p:nvPr/>
        </p:nvSpPr>
        <p:spPr>
          <a:xfrm>
            <a:off x="-1" y="6398265"/>
            <a:ext cx="106117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Xi-An Li, </a:t>
            </a:r>
            <a:r>
              <a:rPr kumimoji="0" lang="en-US" altLang="zh-CN" sz="1800" b="1" i="0" u="none" strike="noStrike" kern="1200" cap="none" spc="0" normalizeH="0" baseline="0" noProof="0" dirty="0" err="1">
                <a:ln>
                  <a:noFill/>
                </a:ln>
                <a:solidFill>
                  <a:srgbClr val="FFFFFF"/>
                </a:solidFill>
                <a:effectLst/>
                <a:uLnTx/>
                <a:uFillTx/>
                <a:latin typeface="Book Antiqua"/>
                <a:ea typeface="黑体"/>
                <a:cs typeface="+mn-cs"/>
              </a:rPr>
              <a:t>Zhi</a:t>
            </a:r>
            <a:r>
              <a:rPr kumimoji="0" lang="en-US" altLang="zh-CN" sz="1800" b="1" i="0" u="none" strike="noStrike" kern="1200" cap="none" spc="0" normalizeH="0" baseline="0" noProof="0" dirty="0">
                <a:ln>
                  <a:noFill/>
                </a:ln>
                <a:solidFill>
                  <a:srgbClr val="FFFFFF"/>
                </a:solidFill>
                <a:effectLst/>
                <a:uLnTx/>
                <a:uFillTx/>
                <a:latin typeface="Book Antiqua"/>
                <a:ea typeface="黑体"/>
                <a:cs typeface="+mn-cs"/>
              </a:rPr>
              <a:t>-Qin John Xu</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 Lei Zhang</a:t>
            </a:r>
            <a:r>
              <a:rPr kumimoji="0" lang="en-US" altLang="zh-CN" sz="1800" b="1" i="0" u="none" strike="noStrike" kern="1200" cap="none" spc="0" normalizeH="0" baseline="0" noProof="0" dirty="0">
                <a:ln>
                  <a:noFill/>
                </a:ln>
                <a:solidFill>
                  <a:srgbClr val="FFFFFF"/>
                </a:solidFill>
                <a:effectLst/>
                <a:uLnTx/>
                <a:uFillTx/>
                <a:latin typeface="Book Antiqua"/>
                <a:ea typeface="黑体"/>
                <a:cs typeface="+mn-cs"/>
              </a:rPr>
              <a:t> * , SD</a:t>
            </a:r>
            <a:r>
              <a:rPr kumimoji="0" lang="en-US" altLang="zh-CN" sz="1050" b="1" i="0" u="none" strike="noStrike" kern="1200" cap="none" spc="0" normalizeH="0" baseline="0" noProof="0" dirty="0">
                <a:ln>
                  <a:noFill/>
                </a:ln>
                <a:solidFill>
                  <a:srgbClr val="FFFFFF"/>
                </a:solidFill>
                <a:effectLst/>
                <a:uLnTx/>
                <a:uFillTx/>
                <a:latin typeface="Book Antiqua"/>
                <a:ea typeface="黑体"/>
                <a:cs typeface="+mn-cs"/>
              </a:rPr>
              <a:t>2</a:t>
            </a:r>
            <a:r>
              <a:rPr kumimoji="0" lang="en-US" altLang="zh-CN" sz="1800" b="1" i="0" u="none" strike="noStrike" kern="1200" cap="none" spc="0" normalizeH="0" baseline="0" noProof="0" dirty="0">
                <a:ln>
                  <a:noFill/>
                </a:ln>
                <a:solidFill>
                  <a:srgbClr val="FFFFFF"/>
                </a:solidFill>
                <a:effectLst/>
                <a:uLnTx/>
                <a:uFillTx/>
                <a:latin typeface="Book Antiqua"/>
                <a:ea typeface="黑体"/>
                <a:cs typeface="+mn-cs"/>
              </a:rPr>
              <a:t>NN</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  </a:t>
            </a:r>
            <a:r>
              <a:rPr kumimoji="0" lang="en-US" altLang="zh-CN" sz="1800" b="0" i="0" u="none" strike="noStrike" kern="1200" cap="none" spc="0" normalizeH="0" baseline="0" noProof="0" dirty="0" err="1">
                <a:ln>
                  <a:noFill/>
                </a:ln>
                <a:solidFill>
                  <a:srgbClr val="FFFFFF"/>
                </a:solidFill>
                <a:effectLst/>
                <a:uLnTx/>
                <a:uFillTx/>
                <a:latin typeface="Book Antiqua"/>
                <a:ea typeface="黑体"/>
                <a:cs typeface="+mn-cs"/>
              </a:rPr>
              <a:t>arxiv</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 2112.06660</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p:sp>
        <p:nvSpPr>
          <p:cNvPr id="2" name="椭圆 1">
            <a:extLst>
              <a:ext uri="{FF2B5EF4-FFF2-40B4-BE49-F238E27FC236}">
                <a16:creationId xmlns:a16="http://schemas.microsoft.com/office/drawing/2014/main" id="{E7D8CD30-E1BF-D9B4-1A48-86E14FBDF1D6}"/>
              </a:ext>
            </a:extLst>
          </p:cNvPr>
          <p:cNvSpPr/>
          <p:nvPr/>
        </p:nvSpPr>
        <p:spPr>
          <a:xfrm>
            <a:off x="8077200" y="999067"/>
            <a:ext cx="2370667"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Tree>
    <p:extLst>
      <p:ext uri="{BB962C8B-B14F-4D97-AF65-F5344CB8AC3E}">
        <p14:creationId xmlns:p14="http://schemas.microsoft.com/office/powerpoint/2010/main" val="12011437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FE4083-88A8-CD41-AC89-0E0E4418DB06}"/>
              </a:ext>
            </a:extLst>
          </p:cNvPr>
          <p:cNvSpPr>
            <a:spLocks noGrp="1"/>
          </p:cNvSpPr>
          <p:nvPr>
            <p:ph type="title"/>
          </p:nvPr>
        </p:nvSpPr>
        <p:spPr/>
        <p:txBody>
          <a:bodyPr/>
          <a:lstStyle/>
          <a:p>
            <a:r>
              <a:rPr lang="en-US" altLang="zh-CN" dirty="0"/>
              <a:t>Sub-space decomposition</a:t>
            </a:r>
            <a:endParaRPr lang="zh-CN" altLang="en-US" dirty="0"/>
          </a:p>
        </p:txBody>
      </p:sp>
      <p:sp>
        <p:nvSpPr>
          <p:cNvPr id="6" name="文本框 5">
            <a:extLst>
              <a:ext uri="{FF2B5EF4-FFF2-40B4-BE49-F238E27FC236}">
                <a16:creationId xmlns:a16="http://schemas.microsoft.com/office/drawing/2014/main" id="{C04CEE44-2AC6-4E4A-9EEC-EDE97FF843FB}"/>
              </a:ext>
            </a:extLst>
          </p:cNvPr>
          <p:cNvSpPr txBox="1"/>
          <p:nvPr/>
        </p:nvSpPr>
        <p:spPr>
          <a:xfrm>
            <a:off x="-1" y="6398265"/>
            <a:ext cx="106117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Xi-An Li, </a:t>
            </a:r>
            <a:r>
              <a:rPr kumimoji="0" lang="en-US" altLang="zh-CN" sz="1800" b="1" i="0" u="none" strike="noStrike" kern="1200" cap="none" spc="0" normalizeH="0" baseline="0" noProof="0" dirty="0" err="1">
                <a:ln>
                  <a:noFill/>
                </a:ln>
                <a:solidFill>
                  <a:srgbClr val="FFFFFF"/>
                </a:solidFill>
                <a:effectLst/>
                <a:uLnTx/>
                <a:uFillTx/>
                <a:latin typeface="Book Antiqua"/>
                <a:ea typeface="黑体"/>
                <a:cs typeface="+mn-cs"/>
              </a:rPr>
              <a:t>Zhi</a:t>
            </a:r>
            <a:r>
              <a:rPr kumimoji="0" lang="en-US" altLang="zh-CN" sz="1800" b="1" i="0" u="none" strike="noStrike" kern="1200" cap="none" spc="0" normalizeH="0" baseline="0" noProof="0" dirty="0">
                <a:ln>
                  <a:noFill/>
                </a:ln>
                <a:solidFill>
                  <a:srgbClr val="FFFFFF"/>
                </a:solidFill>
                <a:effectLst/>
                <a:uLnTx/>
                <a:uFillTx/>
                <a:latin typeface="Book Antiqua"/>
                <a:ea typeface="黑体"/>
                <a:cs typeface="+mn-cs"/>
              </a:rPr>
              <a:t>-Qin John Xu</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 Lei Zhang</a:t>
            </a:r>
            <a:r>
              <a:rPr kumimoji="0" lang="en-US" altLang="zh-CN" sz="1800" b="1" i="0" u="none" strike="noStrike" kern="1200" cap="none" spc="0" normalizeH="0" baseline="0" noProof="0" dirty="0">
                <a:ln>
                  <a:noFill/>
                </a:ln>
                <a:solidFill>
                  <a:srgbClr val="FFFFFF"/>
                </a:solidFill>
                <a:effectLst/>
                <a:uLnTx/>
                <a:uFillTx/>
                <a:latin typeface="Book Antiqua"/>
                <a:ea typeface="黑体"/>
                <a:cs typeface="+mn-cs"/>
              </a:rPr>
              <a:t> * , SD</a:t>
            </a:r>
            <a:r>
              <a:rPr kumimoji="0" lang="en-US" altLang="zh-CN" sz="1050" b="1" i="0" u="none" strike="noStrike" kern="1200" cap="none" spc="0" normalizeH="0" baseline="0" noProof="0" dirty="0">
                <a:ln>
                  <a:noFill/>
                </a:ln>
                <a:solidFill>
                  <a:srgbClr val="FFFFFF"/>
                </a:solidFill>
                <a:effectLst/>
                <a:uLnTx/>
                <a:uFillTx/>
                <a:latin typeface="Book Antiqua"/>
                <a:ea typeface="黑体"/>
                <a:cs typeface="+mn-cs"/>
              </a:rPr>
              <a:t>2</a:t>
            </a:r>
            <a:r>
              <a:rPr kumimoji="0" lang="en-US" altLang="zh-CN" sz="1800" b="1" i="0" u="none" strike="noStrike" kern="1200" cap="none" spc="0" normalizeH="0" baseline="0" noProof="0" dirty="0">
                <a:ln>
                  <a:noFill/>
                </a:ln>
                <a:solidFill>
                  <a:srgbClr val="FFFFFF"/>
                </a:solidFill>
                <a:effectLst/>
                <a:uLnTx/>
                <a:uFillTx/>
                <a:latin typeface="Book Antiqua"/>
                <a:ea typeface="黑体"/>
                <a:cs typeface="+mn-cs"/>
              </a:rPr>
              <a:t>NN</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  </a:t>
            </a:r>
            <a:r>
              <a:rPr kumimoji="0" lang="en-US" altLang="zh-CN" sz="1800" b="0" i="0" u="none" strike="noStrike" kern="1200" cap="none" spc="0" normalizeH="0" baseline="0" noProof="0" dirty="0" err="1">
                <a:ln>
                  <a:noFill/>
                </a:ln>
                <a:solidFill>
                  <a:srgbClr val="FFFFFF"/>
                </a:solidFill>
                <a:effectLst/>
                <a:uLnTx/>
                <a:uFillTx/>
                <a:latin typeface="Book Antiqua"/>
                <a:ea typeface="黑体"/>
                <a:cs typeface="+mn-cs"/>
              </a:rPr>
              <a:t>arxiv</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 2112.06660</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p:pic>
        <p:nvPicPr>
          <p:cNvPr id="8" name="图片 7">
            <a:extLst>
              <a:ext uri="{FF2B5EF4-FFF2-40B4-BE49-F238E27FC236}">
                <a16:creationId xmlns:a16="http://schemas.microsoft.com/office/drawing/2014/main" id="{033E94CB-876D-2B49-A575-6F8AF2209CB8}"/>
              </a:ext>
            </a:extLst>
          </p:cNvPr>
          <p:cNvPicPr>
            <a:picLocks noChangeAspect="1"/>
          </p:cNvPicPr>
          <p:nvPr/>
        </p:nvPicPr>
        <p:blipFill>
          <a:blip r:embed="rId2"/>
          <a:stretch>
            <a:fillRect/>
          </a:stretch>
        </p:blipFill>
        <p:spPr>
          <a:xfrm>
            <a:off x="381242" y="2605293"/>
            <a:ext cx="3669897" cy="2846209"/>
          </a:xfrm>
          <a:prstGeom prst="rect">
            <a:avLst/>
          </a:prstGeom>
        </p:spPr>
      </p:pic>
      <p:pic>
        <p:nvPicPr>
          <p:cNvPr id="9" name="图片 8">
            <a:extLst>
              <a:ext uri="{FF2B5EF4-FFF2-40B4-BE49-F238E27FC236}">
                <a16:creationId xmlns:a16="http://schemas.microsoft.com/office/drawing/2014/main" id="{9ABB853D-2EEF-EA41-AD97-A9742F166AB2}"/>
              </a:ext>
            </a:extLst>
          </p:cNvPr>
          <p:cNvPicPr>
            <a:picLocks noChangeAspect="1"/>
          </p:cNvPicPr>
          <p:nvPr/>
        </p:nvPicPr>
        <p:blipFill>
          <a:blip r:embed="rId3"/>
          <a:stretch>
            <a:fillRect/>
          </a:stretch>
        </p:blipFill>
        <p:spPr>
          <a:xfrm>
            <a:off x="4818507" y="2605293"/>
            <a:ext cx="6779246" cy="2731705"/>
          </a:xfrm>
          <a:prstGeom prst="rect">
            <a:avLst/>
          </a:prstGeom>
        </p:spPr>
      </p:pic>
      <p:pic>
        <p:nvPicPr>
          <p:cNvPr id="10" name="图片 9">
            <a:extLst>
              <a:ext uri="{FF2B5EF4-FFF2-40B4-BE49-F238E27FC236}">
                <a16:creationId xmlns:a16="http://schemas.microsoft.com/office/drawing/2014/main" id="{58FDD0ED-CE0F-C649-AE4D-05B16D3EED49}"/>
              </a:ext>
            </a:extLst>
          </p:cNvPr>
          <p:cNvPicPr>
            <a:picLocks noChangeAspect="1"/>
          </p:cNvPicPr>
          <p:nvPr/>
        </p:nvPicPr>
        <p:blipFill>
          <a:blip r:embed="rId4"/>
          <a:stretch>
            <a:fillRect/>
          </a:stretch>
        </p:blipFill>
        <p:spPr>
          <a:xfrm>
            <a:off x="3384550" y="1141312"/>
            <a:ext cx="5422900" cy="990600"/>
          </a:xfrm>
          <a:prstGeom prst="rect">
            <a:avLst/>
          </a:prstGeom>
        </p:spPr>
      </p:pic>
    </p:spTree>
    <p:extLst>
      <p:ext uri="{BB962C8B-B14F-4D97-AF65-F5344CB8AC3E}">
        <p14:creationId xmlns:p14="http://schemas.microsoft.com/office/powerpoint/2010/main" val="596867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1DD726-B3B7-44B0-A7A6-DCC94312C770}"/>
              </a:ext>
            </a:extLst>
          </p:cNvPr>
          <p:cNvSpPr>
            <a:spLocks noGrp="1"/>
          </p:cNvSpPr>
          <p:nvPr>
            <p:ph type="title"/>
          </p:nvPr>
        </p:nvSpPr>
        <p:spPr/>
        <p:txBody>
          <a:bodyPr/>
          <a:lstStyle/>
          <a:p>
            <a:r>
              <a:rPr lang="en-US" altLang="zh-CN" dirty="0"/>
              <a:t>Huawei</a:t>
            </a:r>
            <a:r>
              <a:rPr lang="zh-CN" altLang="en-US" dirty="0"/>
              <a:t>：</a:t>
            </a:r>
            <a:r>
              <a:rPr lang="en-US" altLang="zh-CN" b="0" i="0" dirty="0" err="1">
                <a:solidFill>
                  <a:srgbClr val="333333"/>
                </a:solidFill>
                <a:effectLst/>
                <a:latin typeface="mp-quote"/>
              </a:rPr>
              <a:t>MindSpore</a:t>
            </a:r>
            <a:r>
              <a:rPr lang="en-US" altLang="zh-CN" b="0" i="0" dirty="0">
                <a:solidFill>
                  <a:srgbClr val="333333"/>
                </a:solidFill>
                <a:effectLst/>
                <a:latin typeface="mp-quote"/>
              </a:rPr>
              <a:t> Science for Maxwell equations</a:t>
            </a:r>
            <a:endParaRPr lang="zh-CN" altLang="en-US" dirty="0"/>
          </a:p>
        </p:txBody>
      </p:sp>
      <p:pic>
        <p:nvPicPr>
          <p:cNvPr id="5" name="图片 4">
            <a:extLst>
              <a:ext uri="{FF2B5EF4-FFF2-40B4-BE49-F238E27FC236}">
                <a16:creationId xmlns:a16="http://schemas.microsoft.com/office/drawing/2014/main" id="{DFFCD19F-7818-450C-B64E-34C37DC06A6B}"/>
              </a:ext>
            </a:extLst>
          </p:cNvPr>
          <p:cNvPicPr>
            <a:picLocks noChangeAspect="1"/>
          </p:cNvPicPr>
          <p:nvPr/>
        </p:nvPicPr>
        <p:blipFill rotWithShape="1">
          <a:blip r:embed="rId2"/>
          <a:srcRect t="27529" r="-277"/>
          <a:stretch/>
        </p:blipFill>
        <p:spPr>
          <a:xfrm>
            <a:off x="1365356" y="1219200"/>
            <a:ext cx="9195963" cy="3430180"/>
          </a:xfrm>
          <a:prstGeom prst="rect">
            <a:avLst/>
          </a:prstGeom>
        </p:spPr>
      </p:pic>
      <p:sp>
        <p:nvSpPr>
          <p:cNvPr id="4" name="文本框 3">
            <a:extLst>
              <a:ext uri="{FF2B5EF4-FFF2-40B4-BE49-F238E27FC236}">
                <a16:creationId xmlns:a16="http://schemas.microsoft.com/office/drawing/2014/main" id="{82B9BEF5-C637-4EB6-C0F3-26F2B051FB9A}"/>
              </a:ext>
            </a:extLst>
          </p:cNvPr>
          <p:cNvSpPr txBox="1"/>
          <p:nvPr/>
        </p:nvSpPr>
        <p:spPr>
          <a:xfrm>
            <a:off x="1158240" y="5243740"/>
            <a:ext cx="935228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B61616"/>
                </a:solidFill>
                <a:effectLst/>
                <a:uLnTx/>
                <a:uFillTx/>
                <a:latin typeface="Book Antiqua"/>
                <a:ea typeface="黑体"/>
                <a:cs typeface="+mn-cs"/>
              </a:rPr>
              <a:t> </a:t>
            </a:r>
            <a:r>
              <a:rPr kumimoji="0" lang="zh-CN" altLang="en-US" sz="1800" b="0" i="0" u="none" strike="noStrike" kern="1200" cap="none" spc="0" normalizeH="0" baseline="0" noProof="0" dirty="0">
                <a:ln>
                  <a:noFill/>
                </a:ln>
                <a:solidFill>
                  <a:srgbClr val="242C2D"/>
                </a:solidFill>
                <a:effectLst/>
                <a:uLnTx/>
                <a:uFillTx/>
                <a:latin typeface="Book Antiqua"/>
                <a:ea typeface="黑体"/>
                <a:cs typeface="+mn-cs"/>
              </a:rPr>
              <a:t>Huang X et al. Solving Partial Differential Equations with Point Source Based on Physics-Informed Neural Networks</a:t>
            </a:r>
            <a:r>
              <a:rPr kumimoji="0" lang="en-US" altLang="zh-CN" sz="1800" b="0" i="0" u="none" strike="noStrike" kern="1200" cap="none" spc="0" normalizeH="0" baseline="0" noProof="0" dirty="0">
                <a:ln>
                  <a:noFill/>
                </a:ln>
                <a:solidFill>
                  <a:srgbClr val="242C2D"/>
                </a:solidFill>
                <a:effectLst/>
                <a:uLnTx/>
                <a:uFillTx/>
                <a:latin typeface="Book Antiqua"/>
                <a:ea typeface="黑体"/>
                <a:cs typeface="+mn-cs"/>
              </a:rPr>
              <a:t>, </a:t>
            </a:r>
            <a:r>
              <a:rPr kumimoji="0" lang="zh-CN" altLang="en-US" sz="1800" b="0" i="0" u="none" strike="noStrike" kern="1200" cap="none" spc="0" normalizeH="0" baseline="0" noProof="0" dirty="0">
                <a:ln>
                  <a:noFill/>
                </a:ln>
                <a:solidFill>
                  <a:srgbClr val="242C2D"/>
                </a:solidFill>
                <a:effectLst/>
                <a:uLnTx/>
                <a:uFillTx/>
                <a:latin typeface="Book Antiqua"/>
                <a:ea typeface="黑体"/>
                <a:cs typeface="+mn-cs"/>
              </a:rPr>
              <a:t>arXiv:2111.01394, 2021</a:t>
            </a:r>
          </a:p>
        </p:txBody>
      </p:sp>
    </p:spTree>
    <p:extLst>
      <p:ext uri="{BB962C8B-B14F-4D97-AF65-F5344CB8AC3E}">
        <p14:creationId xmlns:p14="http://schemas.microsoft.com/office/powerpoint/2010/main" val="39992927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201EF-9D54-46AA-9591-B579B6CA7CBD}"/>
              </a:ext>
            </a:extLst>
          </p:cNvPr>
          <p:cNvSpPr>
            <a:spLocks noGrp="1"/>
          </p:cNvSpPr>
          <p:nvPr>
            <p:ph type="title"/>
          </p:nvPr>
        </p:nvSpPr>
        <p:spPr/>
        <p:txBody>
          <a:bodyPr/>
          <a:lstStyle/>
          <a:p>
            <a:r>
              <a:rPr lang="en-US" altLang="zh-CN" dirty="0"/>
              <a:t>Fourier Features Let Networks</a:t>
            </a:r>
            <a:endParaRPr lang="zh-CN" altLang="en-US" dirty="0"/>
          </a:p>
        </p:txBody>
      </p:sp>
      <p:pic>
        <p:nvPicPr>
          <p:cNvPr id="5" name="图片 4">
            <a:extLst>
              <a:ext uri="{FF2B5EF4-FFF2-40B4-BE49-F238E27FC236}">
                <a16:creationId xmlns:a16="http://schemas.microsoft.com/office/drawing/2014/main" id="{7267BC39-3857-4229-BCC9-6942C52BAFE5}"/>
              </a:ext>
            </a:extLst>
          </p:cNvPr>
          <p:cNvPicPr>
            <a:picLocks noChangeAspect="1"/>
          </p:cNvPicPr>
          <p:nvPr/>
        </p:nvPicPr>
        <p:blipFill>
          <a:blip r:embed="rId2"/>
          <a:stretch>
            <a:fillRect/>
          </a:stretch>
        </p:blipFill>
        <p:spPr>
          <a:xfrm>
            <a:off x="853440" y="1108824"/>
            <a:ext cx="10693400" cy="4746775"/>
          </a:xfrm>
          <a:prstGeom prst="rect">
            <a:avLst/>
          </a:prstGeom>
        </p:spPr>
      </p:pic>
      <p:sp>
        <p:nvSpPr>
          <p:cNvPr id="7" name="文本框 6">
            <a:extLst>
              <a:ext uri="{FF2B5EF4-FFF2-40B4-BE49-F238E27FC236}">
                <a16:creationId xmlns:a16="http://schemas.microsoft.com/office/drawing/2014/main" id="{BCAF0A20-DD24-4371-A97F-053BF52D3CD7}"/>
              </a:ext>
            </a:extLst>
          </p:cNvPr>
          <p:cNvSpPr txBox="1"/>
          <p:nvPr/>
        </p:nvSpPr>
        <p:spPr>
          <a:xfrm>
            <a:off x="8036560" y="6437632"/>
            <a:ext cx="23469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FFFFFF"/>
                </a:solidFill>
                <a:effectLst/>
                <a:uLnTx/>
                <a:uFillTx/>
                <a:latin typeface="Book Antiqua"/>
                <a:ea typeface="黑体"/>
                <a:cs typeface="+mn-cs"/>
              </a:rPr>
              <a:t>Tancik</a:t>
            </a:r>
            <a:r>
              <a:rPr kumimoji="0" lang="en-US" altLang="zh-CN" sz="1800" b="0" i="0" u="none" strike="noStrike" kern="1200" cap="none" spc="0" normalizeH="0" baseline="0" noProof="0" dirty="0">
                <a:ln>
                  <a:noFill/>
                </a:ln>
                <a:solidFill>
                  <a:srgbClr val="FFFFFF"/>
                </a:solidFill>
                <a:effectLst/>
                <a:uLnTx/>
                <a:uFillTx/>
                <a:latin typeface="Book Antiqua"/>
                <a:ea typeface="黑体"/>
                <a:cs typeface="+mn-cs"/>
              </a:rPr>
              <a:t> et al., 2020</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p:pic>
        <p:nvPicPr>
          <p:cNvPr id="9" name="图片 8">
            <a:extLst>
              <a:ext uri="{FF2B5EF4-FFF2-40B4-BE49-F238E27FC236}">
                <a16:creationId xmlns:a16="http://schemas.microsoft.com/office/drawing/2014/main" id="{0588B5A0-ED58-4323-9D71-EAD084B4F879}"/>
              </a:ext>
            </a:extLst>
          </p:cNvPr>
          <p:cNvPicPr>
            <a:picLocks noChangeAspect="1"/>
          </p:cNvPicPr>
          <p:nvPr/>
        </p:nvPicPr>
        <p:blipFill>
          <a:blip r:embed="rId3"/>
          <a:stretch>
            <a:fillRect/>
          </a:stretch>
        </p:blipFill>
        <p:spPr>
          <a:xfrm>
            <a:off x="0" y="5741941"/>
            <a:ext cx="11998960" cy="553223"/>
          </a:xfrm>
          <a:prstGeom prst="rect">
            <a:avLst/>
          </a:prstGeom>
        </p:spPr>
      </p:pic>
    </p:spTree>
    <p:extLst>
      <p:ext uri="{BB962C8B-B14F-4D97-AF65-F5344CB8AC3E}">
        <p14:creationId xmlns:p14="http://schemas.microsoft.com/office/powerpoint/2010/main" val="3831926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6321A-A92A-1CC3-83BC-3F3ED804A205}"/>
              </a:ext>
            </a:extLst>
          </p:cNvPr>
          <p:cNvSpPr>
            <a:spLocks noGrp="1"/>
          </p:cNvSpPr>
          <p:nvPr>
            <p:ph type="title"/>
          </p:nvPr>
        </p:nvSpPr>
        <p:spPr/>
        <p:txBody>
          <a:bodyPr/>
          <a:lstStyle/>
          <a:p>
            <a:r>
              <a:rPr lang="en-US" altLang="zh-CN" dirty="0"/>
              <a:t>Exp-centered (</a:t>
            </a:r>
            <a:r>
              <a:rPr lang="en-US" altLang="zh-CN" dirty="0" err="1"/>
              <a:t>ExU</a:t>
            </a:r>
            <a:r>
              <a:rPr lang="en-US" altLang="zh-CN" dirty="0"/>
              <a:t>) hidden units</a:t>
            </a:r>
            <a:r>
              <a:rPr lang="zh-CN" altLang="en-US" dirty="0"/>
              <a:t> </a:t>
            </a:r>
            <a:r>
              <a:rPr lang="en-US" altLang="zh-CN" dirty="0"/>
              <a:t>(Hinton’s group)</a:t>
            </a:r>
            <a:endParaRPr lang="zh-CN" altLang="en-US" dirty="0"/>
          </a:p>
        </p:txBody>
      </p:sp>
      <p:pic>
        <p:nvPicPr>
          <p:cNvPr id="5" name="图片 4">
            <a:extLst>
              <a:ext uri="{FF2B5EF4-FFF2-40B4-BE49-F238E27FC236}">
                <a16:creationId xmlns:a16="http://schemas.microsoft.com/office/drawing/2014/main" id="{8760CEA5-0839-5AD0-0FAD-68C798C645F6}"/>
              </a:ext>
            </a:extLst>
          </p:cNvPr>
          <p:cNvPicPr>
            <a:picLocks noChangeAspect="1"/>
          </p:cNvPicPr>
          <p:nvPr/>
        </p:nvPicPr>
        <p:blipFill>
          <a:blip r:embed="rId2"/>
          <a:stretch>
            <a:fillRect/>
          </a:stretch>
        </p:blipFill>
        <p:spPr>
          <a:xfrm>
            <a:off x="0" y="1225529"/>
            <a:ext cx="5009362" cy="2667021"/>
          </a:xfrm>
          <a:prstGeom prst="rect">
            <a:avLst/>
          </a:prstGeom>
        </p:spPr>
      </p:pic>
      <p:pic>
        <p:nvPicPr>
          <p:cNvPr id="7" name="图片 6">
            <a:extLst>
              <a:ext uri="{FF2B5EF4-FFF2-40B4-BE49-F238E27FC236}">
                <a16:creationId xmlns:a16="http://schemas.microsoft.com/office/drawing/2014/main" id="{7F768D09-085F-A15A-B2C0-36D5FFE73609}"/>
              </a:ext>
            </a:extLst>
          </p:cNvPr>
          <p:cNvPicPr>
            <a:picLocks noChangeAspect="1"/>
          </p:cNvPicPr>
          <p:nvPr/>
        </p:nvPicPr>
        <p:blipFill>
          <a:blip r:embed="rId3"/>
          <a:stretch>
            <a:fillRect/>
          </a:stretch>
        </p:blipFill>
        <p:spPr>
          <a:xfrm>
            <a:off x="4775200" y="1324006"/>
            <a:ext cx="7416800" cy="2568544"/>
          </a:xfrm>
          <a:prstGeom prst="rect">
            <a:avLst/>
          </a:prstGeom>
        </p:spPr>
      </p:pic>
      <p:sp>
        <p:nvSpPr>
          <p:cNvPr id="9" name="文本框 8">
            <a:extLst>
              <a:ext uri="{FF2B5EF4-FFF2-40B4-BE49-F238E27FC236}">
                <a16:creationId xmlns:a16="http://schemas.microsoft.com/office/drawing/2014/main" id="{BAAAA7DE-2793-2711-CC3B-BA4B6045F7BF}"/>
              </a:ext>
            </a:extLst>
          </p:cNvPr>
          <p:cNvSpPr txBox="1"/>
          <p:nvPr/>
        </p:nvSpPr>
        <p:spPr>
          <a:xfrm>
            <a:off x="641350" y="4162477"/>
            <a:ext cx="10610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Exp-centered (</a:t>
            </a:r>
            <a:r>
              <a:rPr kumimoji="0" lang="en-US" altLang="zh-CN" sz="1800" b="0" i="0" u="none" strike="noStrike" kern="1200" cap="none" spc="0" normalizeH="0" baseline="0" noProof="0" dirty="0" err="1">
                <a:ln>
                  <a:noFill/>
                </a:ln>
                <a:solidFill>
                  <a:srgbClr val="B61616"/>
                </a:solidFill>
                <a:effectLst/>
                <a:uLnTx/>
                <a:uFillTx/>
                <a:latin typeface="Book Antiqua"/>
                <a:ea typeface="黑体"/>
                <a:cs typeface="+mn-cs"/>
              </a:rPr>
              <a:t>ExU</a:t>
            </a: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 hidden units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pic>
        <p:nvPicPr>
          <p:cNvPr id="13" name="图片 12">
            <a:extLst>
              <a:ext uri="{FF2B5EF4-FFF2-40B4-BE49-F238E27FC236}">
                <a16:creationId xmlns:a16="http://schemas.microsoft.com/office/drawing/2014/main" id="{C818D820-F585-1582-2918-E8F581854D16}"/>
              </a:ext>
            </a:extLst>
          </p:cNvPr>
          <p:cNvPicPr>
            <a:picLocks noChangeAspect="1"/>
          </p:cNvPicPr>
          <p:nvPr/>
        </p:nvPicPr>
        <p:blipFill>
          <a:blip r:embed="rId4"/>
          <a:stretch>
            <a:fillRect/>
          </a:stretch>
        </p:blipFill>
        <p:spPr>
          <a:xfrm>
            <a:off x="3886200" y="4744586"/>
            <a:ext cx="4838700" cy="935316"/>
          </a:xfrm>
          <a:prstGeom prst="rect">
            <a:avLst/>
          </a:prstGeom>
        </p:spPr>
      </p:pic>
    </p:spTree>
    <p:extLst>
      <p:ext uri="{BB962C8B-B14F-4D97-AF65-F5344CB8AC3E}">
        <p14:creationId xmlns:p14="http://schemas.microsoft.com/office/powerpoint/2010/main" val="26059340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91B02-20D4-FD32-3441-433C3324E866}"/>
              </a:ext>
            </a:extLst>
          </p:cNvPr>
          <p:cNvSpPr>
            <a:spLocks noGrp="1"/>
          </p:cNvSpPr>
          <p:nvPr>
            <p:ph type="title"/>
          </p:nvPr>
        </p:nvSpPr>
        <p:spPr/>
        <p:txBody>
          <a:bodyPr/>
          <a:lstStyle/>
          <a:p>
            <a:r>
              <a:rPr kumimoji="1" lang="zh-CN" altLang="en-US" sz="3200" b="1" kern="0" dirty="0">
                <a:solidFill>
                  <a:srgbClr val="C00000"/>
                </a:solidFill>
                <a:latin typeface="等线" panose="02010600030101010101" pitchFamily="2" charset="-122"/>
                <a:ea typeface="等线" panose="02010600030101010101" pitchFamily="2" charset="-122"/>
                <a:sym typeface="+mn-ea"/>
              </a:rPr>
              <a:t>频率原则启发的算法设计得到广泛使用</a:t>
            </a:r>
            <a:endParaRPr lang="zh-CN" altLang="en-US" dirty="0"/>
          </a:p>
        </p:txBody>
      </p:sp>
      <p:pic>
        <p:nvPicPr>
          <p:cNvPr id="4" name="图片 3">
            <a:extLst>
              <a:ext uri="{FF2B5EF4-FFF2-40B4-BE49-F238E27FC236}">
                <a16:creationId xmlns:a16="http://schemas.microsoft.com/office/drawing/2014/main" id="{D32D04D3-8F0E-1796-F729-10FD6373D5FB}"/>
              </a:ext>
            </a:extLst>
          </p:cNvPr>
          <p:cNvPicPr>
            <a:picLocks noChangeAspect="1"/>
          </p:cNvPicPr>
          <p:nvPr/>
        </p:nvPicPr>
        <p:blipFill>
          <a:blip r:embed="rId2"/>
          <a:stretch>
            <a:fillRect/>
          </a:stretch>
        </p:blipFill>
        <p:spPr>
          <a:xfrm>
            <a:off x="209974" y="4078678"/>
            <a:ext cx="6367555" cy="2156919"/>
          </a:xfrm>
          <a:prstGeom prst="rect">
            <a:avLst/>
          </a:prstGeom>
        </p:spPr>
      </p:pic>
      <p:pic>
        <p:nvPicPr>
          <p:cNvPr id="5" name="图片 4">
            <a:extLst>
              <a:ext uri="{FF2B5EF4-FFF2-40B4-BE49-F238E27FC236}">
                <a16:creationId xmlns:a16="http://schemas.microsoft.com/office/drawing/2014/main" id="{CC435864-9363-F633-8AEC-8090097C49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9974" y="3858377"/>
            <a:ext cx="6077194" cy="1240243"/>
          </a:xfrm>
          <a:prstGeom prst="rect">
            <a:avLst/>
          </a:prstGeom>
        </p:spPr>
      </p:pic>
      <p:pic>
        <p:nvPicPr>
          <p:cNvPr id="7" name="图片 6">
            <a:extLst>
              <a:ext uri="{FF2B5EF4-FFF2-40B4-BE49-F238E27FC236}">
                <a16:creationId xmlns:a16="http://schemas.microsoft.com/office/drawing/2014/main" id="{2BB80637-A00F-448C-55E6-71F393855DE5}"/>
              </a:ext>
            </a:extLst>
          </p:cNvPr>
          <p:cNvPicPr>
            <a:picLocks noChangeAspect="1"/>
          </p:cNvPicPr>
          <p:nvPr/>
        </p:nvPicPr>
        <p:blipFill>
          <a:blip r:embed="rId4"/>
          <a:stretch>
            <a:fillRect/>
          </a:stretch>
        </p:blipFill>
        <p:spPr>
          <a:xfrm>
            <a:off x="110066" y="855051"/>
            <a:ext cx="7266865" cy="1583349"/>
          </a:xfrm>
          <a:prstGeom prst="rect">
            <a:avLst/>
          </a:prstGeom>
        </p:spPr>
      </p:pic>
      <p:pic>
        <p:nvPicPr>
          <p:cNvPr id="8" name="图片 7">
            <a:extLst>
              <a:ext uri="{FF2B5EF4-FFF2-40B4-BE49-F238E27FC236}">
                <a16:creationId xmlns:a16="http://schemas.microsoft.com/office/drawing/2014/main" id="{6E4072F7-5AC7-A75C-A3A3-CC7474E28976}"/>
              </a:ext>
            </a:extLst>
          </p:cNvPr>
          <p:cNvPicPr>
            <a:picLocks noChangeAspect="1"/>
          </p:cNvPicPr>
          <p:nvPr/>
        </p:nvPicPr>
        <p:blipFill>
          <a:blip r:embed="rId5"/>
          <a:stretch>
            <a:fillRect/>
          </a:stretch>
        </p:blipFill>
        <p:spPr>
          <a:xfrm>
            <a:off x="209974" y="2368077"/>
            <a:ext cx="7556500" cy="1549400"/>
          </a:xfrm>
          <a:prstGeom prst="rect">
            <a:avLst/>
          </a:prstGeom>
        </p:spPr>
      </p:pic>
      <p:pic>
        <p:nvPicPr>
          <p:cNvPr id="9" name="图片 8">
            <a:extLst>
              <a:ext uri="{FF2B5EF4-FFF2-40B4-BE49-F238E27FC236}">
                <a16:creationId xmlns:a16="http://schemas.microsoft.com/office/drawing/2014/main" id="{F01BCD9D-EA4A-FD1F-2A73-0C97FEEE379C}"/>
              </a:ext>
            </a:extLst>
          </p:cNvPr>
          <p:cNvPicPr>
            <a:picLocks noChangeAspect="1"/>
          </p:cNvPicPr>
          <p:nvPr/>
        </p:nvPicPr>
        <p:blipFill>
          <a:blip r:embed="rId6"/>
          <a:stretch>
            <a:fillRect/>
          </a:stretch>
        </p:blipFill>
        <p:spPr>
          <a:xfrm>
            <a:off x="5335552" y="4476107"/>
            <a:ext cx="6681611" cy="1362061"/>
          </a:xfrm>
          <a:prstGeom prst="rect">
            <a:avLst/>
          </a:prstGeom>
        </p:spPr>
      </p:pic>
      <p:pic>
        <p:nvPicPr>
          <p:cNvPr id="10" name="图片 9">
            <a:extLst>
              <a:ext uri="{FF2B5EF4-FFF2-40B4-BE49-F238E27FC236}">
                <a16:creationId xmlns:a16="http://schemas.microsoft.com/office/drawing/2014/main" id="{271F21AA-2657-6C5C-ADAF-45ACB1FFE3F9}"/>
              </a:ext>
            </a:extLst>
          </p:cNvPr>
          <p:cNvPicPr>
            <a:picLocks noChangeAspect="1"/>
          </p:cNvPicPr>
          <p:nvPr/>
        </p:nvPicPr>
        <p:blipFill>
          <a:blip r:embed="rId7"/>
          <a:stretch>
            <a:fillRect/>
          </a:stretch>
        </p:blipFill>
        <p:spPr>
          <a:xfrm>
            <a:off x="5168900" y="931635"/>
            <a:ext cx="7023100" cy="2273300"/>
          </a:xfrm>
          <a:prstGeom prst="rect">
            <a:avLst/>
          </a:prstGeom>
        </p:spPr>
      </p:pic>
      <p:pic>
        <p:nvPicPr>
          <p:cNvPr id="11" name="图片 10">
            <a:extLst>
              <a:ext uri="{FF2B5EF4-FFF2-40B4-BE49-F238E27FC236}">
                <a16:creationId xmlns:a16="http://schemas.microsoft.com/office/drawing/2014/main" id="{28F8D6AC-3542-5B4F-C9E6-587AF5B325C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04037" y="3173815"/>
            <a:ext cx="6813126" cy="1302292"/>
          </a:xfrm>
          <a:prstGeom prst="rect">
            <a:avLst/>
          </a:prstGeom>
        </p:spPr>
      </p:pic>
    </p:spTree>
    <p:extLst>
      <p:ext uri="{BB962C8B-B14F-4D97-AF65-F5344CB8AC3E}">
        <p14:creationId xmlns:p14="http://schemas.microsoft.com/office/powerpoint/2010/main" val="62640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5A332-7C7E-8155-6563-76D11AC1E520}"/>
              </a:ext>
            </a:extLst>
          </p:cNvPr>
          <p:cNvSpPr>
            <a:spLocks noGrp="1"/>
          </p:cNvSpPr>
          <p:nvPr>
            <p:ph type="title"/>
          </p:nvPr>
        </p:nvSpPr>
        <p:spPr/>
        <p:txBody>
          <a:bodyPr/>
          <a:lstStyle/>
          <a:p>
            <a:r>
              <a:rPr lang="zh-CN" altLang="en-US" dirty="0"/>
              <a:t>一维拟合</a:t>
            </a:r>
          </a:p>
        </p:txBody>
      </p:sp>
      <p:pic>
        <p:nvPicPr>
          <p:cNvPr id="5" name="图片 4">
            <a:extLst>
              <a:ext uri="{FF2B5EF4-FFF2-40B4-BE49-F238E27FC236}">
                <a16:creationId xmlns:a16="http://schemas.microsoft.com/office/drawing/2014/main" id="{F2508C45-A6AB-08D7-ECEC-C593CFB33420}"/>
              </a:ext>
            </a:extLst>
          </p:cNvPr>
          <p:cNvPicPr>
            <a:picLocks noChangeAspect="1"/>
          </p:cNvPicPr>
          <p:nvPr/>
        </p:nvPicPr>
        <p:blipFill>
          <a:blip r:embed="rId2"/>
          <a:stretch>
            <a:fillRect/>
          </a:stretch>
        </p:blipFill>
        <p:spPr>
          <a:xfrm>
            <a:off x="3413066" y="896731"/>
            <a:ext cx="6249078" cy="4605130"/>
          </a:xfrm>
          <a:prstGeom prst="rect">
            <a:avLst/>
          </a:prstGeom>
        </p:spPr>
      </p:pic>
      <p:sp>
        <p:nvSpPr>
          <p:cNvPr id="7" name="文本框 6">
            <a:extLst>
              <a:ext uri="{FF2B5EF4-FFF2-40B4-BE49-F238E27FC236}">
                <a16:creationId xmlns:a16="http://schemas.microsoft.com/office/drawing/2014/main" id="{9B8AEF78-BEFC-7F06-258B-D34C7219C7F6}"/>
              </a:ext>
            </a:extLst>
          </p:cNvPr>
          <p:cNvSpPr txBox="1"/>
          <p:nvPr/>
        </p:nvSpPr>
        <p:spPr>
          <a:xfrm>
            <a:off x="3489605" y="5574700"/>
            <a:ext cx="6096000" cy="646331"/>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用四个隐藏层的神经网络拟合蓝色星点数据，每层</a:t>
            </a:r>
            <a:r>
              <a:rPr lang="en-US" altLang="zh-CN" sz="1800" b="0" i="0" u="none" strike="noStrike" baseline="0" dirty="0">
                <a:solidFill>
                  <a:schemeClr val="tx2"/>
                </a:solidFill>
                <a:latin typeface="CMR10"/>
                <a:ea typeface="宋体" panose="02010600030101010101" pitchFamily="2" charset="-122"/>
              </a:rPr>
              <a:t>500</a:t>
            </a:r>
            <a:r>
              <a:rPr lang="zh-CN" altLang="en-US" sz="1800" b="0" i="0" u="none" strike="noStrike" baseline="0" dirty="0">
                <a:solidFill>
                  <a:schemeClr val="tx2"/>
                </a:solidFill>
                <a:latin typeface="宋体" panose="02010600030101010101" pitchFamily="2" charset="-122"/>
                <a:ea typeface="宋体" panose="02010600030101010101" pitchFamily="2" charset="-122"/>
              </a:rPr>
              <a:t>个神经元，激活函数为</a:t>
            </a:r>
            <a:r>
              <a:rPr lang="en-US" altLang="zh-CN" sz="1800" b="0" i="0" u="none" strike="noStrike" baseline="0" dirty="0">
                <a:solidFill>
                  <a:schemeClr val="tx2"/>
                </a:solidFill>
                <a:latin typeface="CMR10"/>
                <a:ea typeface="宋体" panose="02010600030101010101" pitchFamily="2" charset="-122"/>
              </a:rPr>
              <a:t>Tanh</a:t>
            </a:r>
            <a:endParaRPr lang="zh-CN" altLang="en-US" dirty="0">
              <a:solidFill>
                <a:schemeClr val="tx2"/>
              </a:solidFill>
            </a:endParaRPr>
          </a:p>
        </p:txBody>
      </p:sp>
    </p:spTree>
    <p:extLst>
      <p:ext uri="{BB962C8B-B14F-4D97-AF65-F5344CB8AC3E}">
        <p14:creationId xmlns:p14="http://schemas.microsoft.com/office/powerpoint/2010/main" val="1431511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A221494-6A17-FE93-1664-E84A3BFD96B2}"/>
              </a:ext>
            </a:extLst>
          </p:cNvPr>
          <p:cNvSpPr txBox="1">
            <a:spLocks/>
          </p:cNvSpPr>
          <p:nvPr/>
        </p:nvSpPr>
        <p:spPr>
          <a:xfrm>
            <a:off x="1" y="2832409"/>
            <a:ext cx="12192000" cy="761979"/>
          </a:xfrm>
          <a:prstGeom prst="rect">
            <a:avLst/>
          </a:prstGeom>
        </p:spPr>
        <p:txBody>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rPr>
              <a:t>Why frequency principle?</a:t>
            </a:r>
          </a:p>
          <a:p>
            <a:pPr marL="0" marR="0" lvl="0" indent="0" algn="ctr" defTabSz="1219203" rtl="0" eaLnBrk="1" fontAlgn="auto" latinLnBrk="0" hangingPunct="1">
              <a:lnSpc>
                <a:spcPct val="100000"/>
              </a:lnSpc>
              <a:spcBef>
                <a:spcPct val="0"/>
              </a:spcBef>
              <a:spcAft>
                <a:spcPts val="0"/>
              </a:spcAft>
              <a:buClrTx/>
              <a:buSzTx/>
              <a:buFontTx/>
              <a:buNone/>
              <a:tabLst/>
              <a:defRPr/>
            </a:pPr>
            <a:endParaRPr kumimoji="0" lang="en-US" altLang="zh-CN"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endParaRPr>
          </a:p>
          <a:p>
            <a:pPr marL="0" marR="0" lvl="0" indent="0" algn="ctr" defTabSz="1219203"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rPr>
              <a:t>Learn from low to high frequency</a:t>
            </a:r>
            <a:endParaRPr kumimoji="0" lang="zh-CN" altLang="en-US"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075777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0FE78F7-CE99-167F-1F54-5A664FE2AD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242" y="3429000"/>
            <a:ext cx="4250267" cy="2831399"/>
          </a:xfrm>
          <a:prstGeom prst="rect">
            <a:avLst/>
          </a:prstGeom>
        </p:spPr>
      </p:pic>
      <p:sp>
        <p:nvSpPr>
          <p:cNvPr id="2" name="标题 1">
            <a:extLst>
              <a:ext uri="{FF2B5EF4-FFF2-40B4-BE49-F238E27FC236}">
                <a16:creationId xmlns:a16="http://schemas.microsoft.com/office/drawing/2014/main" id="{721FE8CF-FB07-FE7F-8066-D9D257EF22B5}"/>
              </a:ext>
            </a:extLst>
          </p:cNvPr>
          <p:cNvSpPr>
            <a:spLocks noGrp="1"/>
          </p:cNvSpPr>
          <p:nvPr>
            <p:ph type="title"/>
          </p:nvPr>
        </p:nvSpPr>
        <p:spPr/>
        <p:txBody>
          <a:bodyPr/>
          <a:lstStyle/>
          <a:p>
            <a:r>
              <a:rPr lang="en-US" altLang="zh-CN" dirty="0" err="1"/>
              <a:t>ReLU</a:t>
            </a:r>
            <a:r>
              <a:rPr lang="en-US" altLang="zh-CN" dirty="0"/>
              <a:t> and Tanh in Fourier domain</a:t>
            </a:r>
            <a:endParaRPr lang="zh-CN" altLang="en-US" dirty="0"/>
          </a:p>
        </p:txBody>
      </p:sp>
      <p:pic>
        <p:nvPicPr>
          <p:cNvPr id="6" name="图片 5">
            <a:extLst>
              <a:ext uri="{FF2B5EF4-FFF2-40B4-BE49-F238E27FC236}">
                <a16:creationId xmlns:a16="http://schemas.microsoft.com/office/drawing/2014/main" id="{FD6F30D5-C64D-D486-0B1F-3161511B3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42" y="840793"/>
            <a:ext cx="4250267" cy="2833512"/>
          </a:xfrm>
          <a:prstGeom prst="rect">
            <a:avLst/>
          </a:prstGeom>
        </p:spPr>
      </p:pic>
      <p:pic>
        <p:nvPicPr>
          <p:cNvPr id="8" name="图片 7">
            <a:extLst>
              <a:ext uri="{FF2B5EF4-FFF2-40B4-BE49-F238E27FC236}">
                <a16:creationId xmlns:a16="http://schemas.microsoft.com/office/drawing/2014/main" id="{A7139E74-53FA-B09E-A933-2D47E41A27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73839" y="3430305"/>
            <a:ext cx="4250267" cy="2828788"/>
          </a:xfrm>
          <a:prstGeom prst="rect">
            <a:avLst/>
          </a:prstGeom>
        </p:spPr>
      </p:pic>
      <p:pic>
        <p:nvPicPr>
          <p:cNvPr id="9" name="图片 8">
            <a:extLst>
              <a:ext uri="{FF2B5EF4-FFF2-40B4-BE49-F238E27FC236}">
                <a16:creationId xmlns:a16="http://schemas.microsoft.com/office/drawing/2014/main" id="{27A7710B-B559-29CA-F991-AE099C0CF0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73839" y="843155"/>
            <a:ext cx="4250267" cy="2828788"/>
          </a:xfrm>
          <a:prstGeom prst="rect">
            <a:avLst/>
          </a:prstGeom>
        </p:spPr>
      </p:pic>
      <p:sp>
        <p:nvSpPr>
          <p:cNvPr id="14" name="文本框 13">
            <a:extLst>
              <a:ext uri="{FF2B5EF4-FFF2-40B4-BE49-F238E27FC236}">
                <a16:creationId xmlns:a16="http://schemas.microsoft.com/office/drawing/2014/main" id="{B7F5EDD5-424E-5F75-F57D-6F082EAA5D4F}"/>
              </a:ext>
            </a:extLst>
          </p:cNvPr>
          <p:cNvSpPr txBox="1"/>
          <p:nvPr/>
        </p:nvSpPr>
        <p:spPr>
          <a:xfrm>
            <a:off x="9431867" y="2717836"/>
            <a:ext cx="237889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B61616"/>
                </a:solidFill>
                <a:effectLst/>
                <a:uLnTx/>
                <a:uFillTx/>
                <a:latin typeface="Book Antiqua"/>
                <a:ea typeface="黑体"/>
                <a:cs typeface="+mn-cs"/>
              </a:rPr>
              <a:t>Decay with frequency</a:t>
            </a:r>
            <a:endParaRPr kumimoji="0" lang="zh-CN" altLang="en-US" sz="2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2748878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BD598-F89B-4C66-8168-468EC76C5203}"/>
              </a:ext>
            </a:extLst>
          </p:cNvPr>
          <p:cNvSpPr>
            <a:spLocks noGrp="1"/>
          </p:cNvSpPr>
          <p:nvPr>
            <p:ph type="title"/>
          </p:nvPr>
        </p:nvSpPr>
        <p:spPr/>
        <p:txBody>
          <a:bodyPr/>
          <a:lstStyle/>
          <a:p>
            <a:r>
              <a:rPr lang="en-US" altLang="zh-CN" dirty="0"/>
              <a:t>Activation function</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86C3A3F-07D5-4173-B60E-655A5788AFFA}"/>
                  </a:ext>
                </a:extLst>
              </p:cNvPr>
              <p:cNvSpPr>
                <a:spLocks noGrp="1"/>
              </p:cNvSpPr>
              <p:nvPr>
                <p:ph idx="1"/>
              </p:nvPr>
            </p:nvSpPr>
            <p:spPr/>
            <p:txBody>
              <a:bodyPr/>
              <a:lstStyle/>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r>
                          <a:rPr lang="en-US" altLang="zh-CN" b="0" i="1" smtClean="0">
                            <a:latin typeface="Cambria Math" panose="02040503050406030204" pitchFamily="18" charset="0"/>
                          </a:rPr>
                          <m:t>𝑎</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zh-CN" altLang="en-US" dirty="0"/>
              </a:p>
            </p:txBody>
          </p:sp>
        </mc:Choice>
        <mc:Fallback xmlns="">
          <p:sp>
            <p:nvSpPr>
              <p:cNvPr id="5" name="内容占位符 4">
                <a:extLst>
                  <a:ext uri="{FF2B5EF4-FFF2-40B4-BE49-F238E27FC236}">
                    <a16:creationId xmlns:a16="http://schemas.microsoft.com/office/drawing/2014/main" id="{A86C3A3F-07D5-4173-B60E-655A5788AFF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59D79844-8104-4AAB-AE46-DC45792D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86" y="1746341"/>
            <a:ext cx="5485714" cy="3657143"/>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65189C4-3B26-4947-949C-594F0F34B045}"/>
                  </a:ext>
                </a:extLst>
              </p:cNvPr>
              <p:cNvSpPr txBox="1"/>
              <p:nvPr/>
            </p:nvSpPr>
            <p:spPr>
              <a:xfrm>
                <a:off x="1568463" y="5292071"/>
                <a:ext cx="3733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𝑎</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=0.1, </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𝑏</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=5</m:t>
                      </m:r>
                    </m:oMath>
                  </m:oMathPara>
                </a14:m>
                <a:endParaRPr kumimoji="0" lang="zh-CN" altLang="en-US" sz="32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8" name="文本框 7">
                <a:extLst>
                  <a:ext uri="{FF2B5EF4-FFF2-40B4-BE49-F238E27FC236}">
                    <a16:creationId xmlns:a16="http://schemas.microsoft.com/office/drawing/2014/main" id="{065189C4-3B26-4947-949C-594F0F34B045}"/>
                  </a:ext>
                </a:extLst>
              </p:cNvPr>
              <p:cNvSpPr txBox="1">
                <a:spLocks noRot="1" noChangeAspect="1" noMove="1" noResize="1" noEditPoints="1" noAdjustHandles="1" noChangeArrowheads="1" noChangeShapeType="1" noTextEdit="1"/>
              </p:cNvSpPr>
              <p:nvPr/>
            </p:nvSpPr>
            <p:spPr>
              <a:xfrm>
                <a:off x="1568463" y="5292071"/>
                <a:ext cx="3733800" cy="584775"/>
              </a:xfrm>
              <a:prstGeom prst="rect">
                <a:avLst/>
              </a:prstGeom>
              <a:blipFill>
                <a:blip r:embed="rId4"/>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8D071CC-0D9B-4A64-8BCA-10C457CD7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1836" y="1746341"/>
            <a:ext cx="5485714" cy="3657143"/>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A93FE0F-2E19-4BC3-9ACA-2B7E02DD8699}"/>
                  </a:ext>
                </a:extLst>
              </p:cNvPr>
              <p:cNvSpPr txBox="1"/>
              <p:nvPr/>
            </p:nvSpPr>
            <p:spPr>
              <a:xfrm>
                <a:off x="7295185" y="5292071"/>
                <a:ext cx="3733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𝑎</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=0.3, </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𝑏</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=5</m:t>
                      </m:r>
                    </m:oMath>
                  </m:oMathPara>
                </a14:m>
                <a:endParaRPr kumimoji="0" lang="zh-CN" altLang="en-US" sz="32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mc:Choice>
        <mc:Fallback xmlns="">
          <p:sp>
            <p:nvSpPr>
              <p:cNvPr id="12" name="文本框 11">
                <a:extLst>
                  <a:ext uri="{FF2B5EF4-FFF2-40B4-BE49-F238E27FC236}">
                    <a16:creationId xmlns:a16="http://schemas.microsoft.com/office/drawing/2014/main" id="{EA93FE0F-2E19-4BC3-9ACA-2B7E02DD8699}"/>
                  </a:ext>
                </a:extLst>
              </p:cNvPr>
              <p:cNvSpPr txBox="1">
                <a:spLocks noRot="1" noChangeAspect="1" noMove="1" noResize="1" noEditPoints="1" noAdjustHandles="1" noChangeArrowheads="1" noChangeShapeType="1" noTextEdit="1"/>
              </p:cNvSpPr>
              <p:nvPr/>
            </p:nvSpPr>
            <p:spPr>
              <a:xfrm>
                <a:off x="7295185" y="5292071"/>
                <a:ext cx="3733800" cy="58477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92348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BD598-F89B-4C66-8168-468EC76C5203}"/>
              </a:ext>
            </a:extLst>
          </p:cNvPr>
          <p:cNvSpPr>
            <a:spLocks noGrp="1"/>
          </p:cNvSpPr>
          <p:nvPr>
            <p:ph type="title"/>
          </p:nvPr>
        </p:nvSpPr>
        <p:spPr/>
        <p:txBody>
          <a:bodyPr/>
          <a:lstStyle/>
          <a:p>
            <a:r>
              <a:rPr lang="en-US" altLang="zh-CN" dirty="0"/>
              <a:t>Activation function in Fourier domain</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86C3A3F-07D5-4173-B60E-655A5788AFFA}"/>
                  </a:ext>
                </a:extLst>
              </p:cNvPr>
              <p:cNvSpPr>
                <a:spLocks noGrp="1"/>
              </p:cNvSpPr>
              <p:nvPr>
                <p:ph idx="1"/>
              </p:nvPr>
            </p:nvSpPr>
            <p:spPr/>
            <p:txBody>
              <a:bodyPr/>
              <a:lstStyle/>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r>
                          <a:rPr lang="en-US" altLang="zh-CN" b="0" i="1" smtClean="0">
                            <a:latin typeface="Cambria Math" panose="02040503050406030204" pitchFamily="18" charset="0"/>
                          </a:rPr>
                          <m:t>𝑎</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𝑎</m:t>
                                        </m:r>
                                      </m:den>
                                    </m:f>
                                  </m:e>
                                </m:d>
                              </m:e>
                              <m:sup>
                                <m:r>
                                  <a:rPr lang="en-US" altLang="zh-CN" b="0" i="1" smtClean="0">
                                    <a:latin typeface="Cambria Math" panose="02040503050406030204" pitchFamily="18" charset="0"/>
                                  </a:rPr>
                                  <m:t>2</m:t>
                                </m:r>
                              </m:sup>
                            </m:sSup>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zh-CN" altLang="en-US" dirty="0"/>
              </a:p>
            </p:txBody>
          </p:sp>
        </mc:Choice>
        <mc:Fallback xmlns="">
          <p:sp>
            <p:nvSpPr>
              <p:cNvPr id="5" name="内容占位符 4">
                <a:extLst>
                  <a:ext uri="{FF2B5EF4-FFF2-40B4-BE49-F238E27FC236}">
                    <a16:creationId xmlns:a16="http://schemas.microsoft.com/office/drawing/2014/main" id="{A86C3A3F-07D5-4173-B60E-655A5788AFF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65189C4-3B26-4947-949C-594F0F34B045}"/>
                  </a:ext>
                </a:extLst>
              </p:cNvPr>
              <p:cNvSpPr txBox="1"/>
              <p:nvPr/>
            </p:nvSpPr>
            <p:spPr>
              <a:xfrm>
                <a:off x="1568463" y="5292071"/>
                <a:ext cx="3733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𝑎</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=0.1, </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𝑏</m:t>
                      </m:r>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=5</m:t>
                      </m:r>
                    </m:oMath>
                  </m:oMathPara>
                </a14:m>
                <a:endParaRPr kumimoji="0" lang="zh-CN" altLang="en-US" sz="32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8" name="文本框 7">
                <a:extLst>
                  <a:ext uri="{FF2B5EF4-FFF2-40B4-BE49-F238E27FC236}">
                    <a16:creationId xmlns:a16="http://schemas.microsoft.com/office/drawing/2014/main" id="{065189C4-3B26-4947-949C-594F0F34B045}"/>
                  </a:ext>
                </a:extLst>
              </p:cNvPr>
              <p:cNvSpPr txBox="1">
                <a:spLocks noRot="1" noChangeAspect="1" noMove="1" noResize="1" noEditPoints="1" noAdjustHandles="1" noChangeArrowheads="1" noChangeShapeType="1" noTextEdit="1"/>
              </p:cNvSpPr>
              <p:nvPr/>
            </p:nvSpPr>
            <p:spPr>
              <a:xfrm>
                <a:off x="1568463" y="5292071"/>
                <a:ext cx="3733800"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A93FE0F-2E19-4BC3-9ACA-2B7E02DD8699}"/>
                  </a:ext>
                </a:extLst>
              </p:cNvPr>
              <p:cNvSpPr txBox="1"/>
              <p:nvPr/>
            </p:nvSpPr>
            <p:spPr>
              <a:xfrm>
                <a:off x="7295185" y="5292071"/>
                <a:ext cx="3733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𝑎</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=0.3, </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𝑏</m:t>
                      </m:r>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=5</m:t>
                      </m:r>
                    </m:oMath>
                  </m:oMathPara>
                </a14:m>
                <a:endParaRPr kumimoji="0" lang="zh-CN" altLang="en-US" sz="3200" b="0" i="1" u="none" strike="noStrike" kern="1200" cap="none" spc="0" normalizeH="0" baseline="0" noProof="0" dirty="0">
                  <a:ln>
                    <a:noFill/>
                  </a:ln>
                  <a:solidFill>
                    <a:srgbClr val="B61616"/>
                  </a:solidFill>
                  <a:effectLst/>
                  <a:uLnTx/>
                  <a:uFillTx/>
                  <a:latin typeface="Cambria Math" panose="02040503050406030204" pitchFamily="18" charset="0"/>
                  <a:ea typeface="黑体"/>
                  <a:cs typeface="+mn-cs"/>
                </a:endParaRPr>
              </a:p>
            </p:txBody>
          </p:sp>
        </mc:Choice>
        <mc:Fallback xmlns="">
          <p:sp>
            <p:nvSpPr>
              <p:cNvPr id="12" name="文本框 11">
                <a:extLst>
                  <a:ext uri="{FF2B5EF4-FFF2-40B4-BE49-F238E27FC236}">
                    <a16:creationId xmlns:a16="http://schemas.microsoft.com/office/drawing/2014/main" id="{EA93FE0F-2E19-4BC3-9ACA-2B7E02DD8699}"/>
                  </a:ext>
                </a:extLst>
              </p:cNvPr>
              <p:cNvSpPr txBox="1">
                <a:spLocks noRot="1" noChangeAspect="1" noMove="1" noResize="1" noEditPoints="1" noAdjustHandles="1" noChangeArrowheads="1" noChangeShapeType="1" noTextEdit="1"/>
              </p:cNvSpPr>
              <p:nvPr/>
            </p:nvSpPr>
            <p:spPr>
              <a:xfrm>
                <a:off x="7295185" y="5292071"/>
                <a:ext cx="3733800" cy="584775"/>
              </a:xfrm>
              <a:prstGeom prst="rect">
                <a:avLst/>
              </a:prstGeom>
              <a:blipFill>
                <a:blip r:embed="rId4"/>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4F74693-CA0E-420A-18D9-CCB5DD7077F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0286" y="1752437"/>
            <a:ext cx="5485714" cy="3651047"/>
          </a:xfrm>
          <a:prstGeom prst="rect">
            <a:avLst/>
          </a:prstGeom>
        </p:spPr>
      </p:pic>
      <p:pic>
        <p:nvPicPr>
          <p:cNvPr id="4" name="图片 3">
            <a:extLst>
              <a:ext uri="{FF2B5EF4-FFF2-40B4-BE49-F238E27FC236}">
                <a16:creationId xmlns:a16="http://schemas.microsoft.com/office/drawing/2014/main" id="{D57DEF8D-5275-5895-B650-AFEF5F052D2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81836" y="1749389"/>
            <a:ext cx="5485714" cy="3651047"/>
          </a:xfrm>
          <a:prstGeom prst="rect">
            <a:avLst/>
          </a:prstGeom>
        </p:spPr>
      </p:pic>
    </p:spTree>
    <p:extLst>
      <p:ext uri="{BB962C8B-B14F-4D97-AF65-F5344CB8AC3E}">
        <p14:creationId xmlns:p14="http://schemas.microsoft.com/office/powerpoint/2010/main" val="1341618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07E99-5600-424F-97FC-4EFD04B805A4}"/>
              </a:ext>
            </a:extLst>
          </p:cNvPr>
          <p:cNvSpPr>
            <a:spLocks noGrp="1"/>
          </p:cNvSpPr>
          <p:nvPr>
            <p:ph type="title"/>
          </p:nvPr>
        </p:nvSpPr>
        <p:spPr>
          <a:xfrm>
            <a:off x="269630" y="93744"/>
            <a:ext cx="11752041" cy="559888"/>
          </a:xfrm>
        </p:spPr>
        <p:txBody>
          <a:bodyPr/>
          <a:lstStyle/>
          <a:p>
            <a:r>
              <a:rPr lang="en-US" altLang="zh-CN" dirty="0"/>
              <a:t>Clear Frequency principle</a:t>
            </a:r>
            <a:endParaRPr lang="zh-CN" altLang="en-US" dirty="0"/>
          </a:p>
        </p:txBody>
      </p:sp>
      <p:pic>
        <p:nvPicPr>
          <p:cNvPr id="5" name="内容占位符 4">
            <a:extLst>
              <a:ext uri="{FF2B5EF4-FFF2-40B4-BE49-F238E27FC236}">
                <a16:creationId xmlns:a16="http://schemas.microsoft.com/office/drawing/2014/main" id="{8203067B-2B7C-4DA5-B175-3AEF079DCC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815" y="1921362"/>
            <a:ext cx="3987108" cy="2658072"/>
          </a:xfrm>
        </p:spPr>
      </p:pic>
      <p:pic>
        <p:nvPicPr>
          <p:cNvPr id="6" name="内容占位符 4">
            <a:extLst>
              <a:ext uri="{FF2B5EF4-FFF2-40B4-BE49-F238E27FC236}">
                <a16:creationId xmlns:a16="http://schemas.microsoft.com/office/drawing/2014/main" id="{BBCCFA2F-40CF-4372-867B-EA8236DAE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6762" y="1874935"/>
            <a:ext cx="4119459" cy="2746305"/>
          </a:xfrm>
          <a:prstGeom prst="rect">
            <a:avLst/>
          </a:prstGeom>
        </p:spPr>
      </p:pic>
      <p:pic>
        <p:nvPicPr>
          <p:cNvPr id="24" name="图片 23">
            <a:extLst>
              <a:ext uri="{FF2B5EF4-FFF2-40B4-BE49-F238E27FC236}">
                <a16:creationId xmlns:a16="http://schemas.microsoft.com/office/drawing/2014/main" id="{4930BEE5-67F7-44A8-8C1E-DFCCC1835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0932" y="1874430"/>
            <a:ext cx="4303672" cy="2869114"/>
          </a:xfrm>
          <a:prstGeom prst="rect">
            <a:avLst/>
          </a:prstGeom>
        </p:spPr>
      </p:pic>
      <p:sp>
        <p:nvSpPr>
          <p:cNvPr id="3" name="矩形 2">
            <a:extLst>
              <a:ext uri="{FF2B5EF4-FFF2-40B4-BE49-F238E27FC236}">
                <a16:creationId xmlns:a16="http://schemas.microsoft.com/office/drawing/2014/main" id="{E36E2851-4C6B-424A-B792-C0127A115C9F}"/>
              </a:ext>
            </a:extLst>
          </p:cNvPr>
          <p:cNvSpPr/>
          <p:nvPr/>
        </p:nvSpPr>
        <p:spPr>
          <a:xfrm>
            <a:off x="10442574" y="6438873"/>
            <a:ext cx="164660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B61616"/>
                </a:solidFill>
                <a:effectLst/>
                <a:uLnTx/>
                <a:uFillTx/>
                <a:latin typeface="Book Antiqua"/>
                <a:ea typeface="黑体"/>
                <a:cs typeface="+mn-cs"/>
              </a:rPr>
              <a:t>220908154157</a:t>
            </a:r>
          </a:p>
        </p:txBody>
      </p:sp>
      <p:sp>
        <p:nvSpPr>
          <p:cNvPr id="4" name="文本框 3">
            <a:extLst>
              <a:ext uri="{FF2B5EF4-FFF2-40B4-BE49-F238E27FC236}">
                <a16:creationId xmlns:a16="http://schemas.microsoft.com/office/drawing/2014/main" id="{F705D145-BE5A-535F-631B-F8E510F8F140}"/>
              </a:ext>
            </a:extLst>
          </p:cNvPr>
          <p:cNvSpPr txBox="1"/>
          <p:nvPr/>
        </p:nvSpPr>
        <p:spPr>
          <a:xfrm>
            <a:off x="565934" y="5771066"/>
            <a:ext cx="1249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Activation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1" name="文本框 10">
            <a:extLst>
              <a:ext uri="{FF2B5EF4-FFF2-40B4-BE49-F238E27FC236}">
                <a16:creationId xmlns:a16="http://schemas.microsoft.com/office/drawing/2014/main" id="{69C16875-26BB-C4A4-7185-59767956F73B}"/>
              </a:ext>
            </a:extLst>
          </p:cNvPr>
          <p:cNvSpPr txBox="1"/>
          <p:nvPr/>
        </p:nvSpPr>
        <p:spPr>
          <a:xfrm>
            <a:off x="3901953" y="5859597"/>
            <a:ext cx="21974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Frequency domain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3" name="文本框 12">
            <a:extLst>
              <a:ext uri="{FF2B5EF4-FFF2-40B4-BE49-F238E27FC236}">
                <a16:creationId xmlns:a16="http://schemas.microsoft.com/office/drawing/2014/main" id="{9FDC393E-DB49-E34A-6B2E-16B1A835B198}"/>
              </a:ext>
            </a:extLst>
          </p:cNvPr>
          <p:cNvSpPr txBox="1"/>
          <p:nvPr/>
        </p:nvSpPr>
        <p:spPr>
          <a:xfrm>
            <a:off x="8997303" y="5536431"/>
            <a:ext cx="20675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Relative error of three frequencies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4" name="文本框 13">
            <a:extLst>
              <a:ext uri="{FF2B5EF4-FFF2-40B4-BE49-F238E27FC236}">
                <a16:creationId xmlns:a16="http://schemas.microsoft.com/office/drawing/2014/main" id="{C2091013-76B0-3736-18DC-661AFAFBE420}"/>
              </a:ext>
            </a:extLst>
          </p:cNvPr>
          <p:cNvSpPr txBox="1"/>
          <p:nvPr/>
        </p:nvSpPr>
        <p:spPr>
          <a:xfrm>
            <a:off x="8455427" y="1433653"/>
            <a:ext cx="31946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Low frequency faster</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192862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07E99-5600-424F-97FC-4EFD04B805A4}"/>
              </a:ext>
            </a:extLst>
          </p:cNvPr>
          <p:cNvSpPr>
            <a:spLocks noGrp="1"/>
          </p:cNvSpPr>
          <p:nvPr>
            <p:ph type="title"/>
          </p:nvPr>
        </p:nvSpPr>
        <p:spPr>
          <a:xfrm>
            <a:off x="269630" y="93744"/>
            <a:ext cx="11752041" cy="559888"/>
          </a:xfrm>
        </p:spPr>
        <p:txBody>
          <a:bodyPr/>
          <a:lstStyle/>
          <a:p>
            <a:r>
              <a:rPr lang="en-US" altLang="zh-CN" dirty="0"/>
              <a:t>No Frequency principle</a:t>
            </a:r>
            <a:endParaRPr lang="zh-CN" altLang="en-US" dirty="0"/>
          </a:p>
        </p:txBody>
      </p:sp>
      <p:pic>
        <p:nvPicPr>
          <p:cNvPr id="5" name="内容占位符 4">
            <a:extLst>
              <a:ext uri="{FF2B5EF4-FFF2-40B4-BE49-F238E27FC236}">
                <a16:creationId xmlns:a16="http://schemas.microsoft.com/office/drawing/2014/main" id="{8203067B-2B7C-4DA5-B175-3AEF079DCC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7741" y="1921362"/>
            <a:ext cx="3983256" cy="2658072"/>
          </a:xfrm>
        </p:spPr>
      </p:pic>
      <p:pic>
        <p:nvPicPr>
          <p:cNvPr id="6" name="内容占位符 4">
            <a:extLst>
              <a:ext uri="{FF2B5EF4-FFF2-40B4-BE49-F238E27FC236}">
                <a16:creationId xmlns:a16="http://schemas.microsoft.com/office/drawing/2014/main" id="{BBCCFA2F-40CF-4372-867B-EA8236DAE2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08753" y="1874935"/>
            <a:ext cx="4115477" cy="2746305"/>
          </a:xfrm>
          <a:prstGeom prst="rect">
            <a:avLst/>
          </a:prstGeom>
        </p:spPr>
      </p:pic>
      <p:pic>
        <p:nvPicPr>
          <p:cNvPr id="24" name="图片 23">
            <a:extLst>
              <a:ext uri="{FF2B5EF4-FFF2-40B4-BE49-F238E27FC236}">
                <a16:creationId xmlns:a16="http://schemas.microsoft.com/office/drawing/2014/main" id="{4930BEE5-67F7-44A8-8C1E-DFCCC18356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00932" y="1877720"/>
            <a:ext cx="4303672" cy="2862534"/>
          </a:xfrm>
          <a:prstGeom prst="rect">
            <a:avLst/>
          </a:prstGeom>
        </p:spPr>
      </p:pic>
      <p:sp>
        <p:nvSpPr>
          <p:cNvPr id="3" name="矩形 2">
            <a:extLst>
              <a:ext uri="{FF2B5EF4-FFF2-40B4-BE49-F238E27FC236}">
                <a16:creationId xmlns:a16="http://schemas.microsoft.com/office/drawing/2014/main" id="{E36E2851-4C6B-424A-B792-C0127A115C9F}"/>
              </a:ext>
            </a:extLst>
          </p:cNvPr>
          <p:cNvSpPr/>
          <p:nvPr/>
        </p:nvSpPr>
        <p:spPr>
          <a:xfrm>
            <a:off x="10442574" y="6438873"/>
            <a:ext cx="164660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B61616"/>
                </a:solidFill>
                <a:effectLst/>
                <a:uLnTx/>
                <a:uFillTx/>
                <a:latin typeface="Book Antiqua"/>
                <a:ea typeface="黑体"/>
                <a:cs typeface="+mn-cs"/>
              </a:rPr>
              <a:t>220908154157</a:t>
            </a:r>
          </a:p>
        </p:txBody>
      </p:sp>
      <p:sp>
        <p:nvSpPr>
          <p:cNvPr id="4" name="文本框 3">
            <a:extLst>
              <a:ext uri="{FF2B5EF4-FFF2-40B4-BE49-F238E27FC236}">
                <a16:creationId xmlns:a16="http://schemas.microsoft.com/office/drawing/2014/main" id="{F705D145-BE5A-535F-631B-F8E510F8F140}"/>
              </a:ext>
            </a:extLst>
          </p:cNvPr>
          <p:cNvSpPr txBox="1"/>
          <p:nvPr/>
        </p:nvSpPr>
        <p:spPr>
          <a:xfrm>
            <a:off x="565934" y="5771066"/>
            <a:ext cx="1249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Activation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1" name="文本框 10">
            <a:extLst>
              <a:ext uri="{FF2B5EF4-FFF2-40B4-BE49-F238E27FC236}">
                <a16:creationId xmlns:a16="http://schemas.microsoft.com/office/drawing/2014/main" id="{69C16875-26BB-C4A4-7185-59767956F73B}"/>
              </a:ext>
            </a:extLst>
          </p:cNvPr>
          <p:cNvSpPr txBox="1"/>
          <p:nvPr/>
        </p:nvSpPr>
        <p:spPr>
          <a:xfrm>
            <a:off x="3901953" y="5859597"/>
            <a:ext cx="21974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Frequency domain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3" name="文本框 12">
            <a:extLst>
              <a:ext uri="{FF2B5EF4-FFF2-40B4-BE49-F238E27FC236}">
                <a16:creationId xmlns:a16="http://schemas.microsoft.com/office/drawing/2014/main" id="{9FDC393E-DB49-E34A-6B2E-16B1A835B198}"/>
              </a:ext>
            </a:extLst>
          </p:cNvPr>
          <p:cNvSpPr txBox="1"/>
          <p:nvPr/>
        </p:nvSpPr>
        <p:spPr>
          <a:xfrm>
            <a:off x="8997303" y="5536431"/>
            <a:ext cx="20675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Relative error of three frequencies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4" name="文本框 13">
            <a:extLst>
              <a:ext uri="{FF2B5EF4-FFF2-40B4-BE49-F238E27FC236}">
                <a16:creationId xmlns:a16="http://schemas.microsoft.com/office/drawing/2014/main" id="{C2091013-76B0-3736-18DC-661AFAFBE420}"/>
              </a:ext>
            </a:extLst>
          </p:cNvPr>
          <p:cNvSpPr txBox="1"/>
          <p:nvPr/>
        </p:nvSpPr>
        <p:spPr>
          <a:xfrm>
            <a:off x="8455427" y="1433653"/>
            <a:ext cx="31946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no frequency faster</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19371237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A221494-6A17-FE93-1664-E84A3BFD96B2}"/>
              </a:ext>
            </a:extLst>
          </p:cNvPr>
          <p:cNvSpPr txBox="1">
            <a:spLocks/>
          </p:cNvSpPr>
          <p:nvPr/>
        </p:nvSpPr>
        <p:spPr>
          <a:xfrm>
            <a:off x="1" y="2832409"/>
            <a:ext cx="12192000" cy="761979"/>
          </a:xfrm>
          <a:prstGeom prst="rect">
            <a:avLst/>
          </a:prstGeom>
        </p:spPr>
        <p:txBody>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rPr>
              <a:t>Key 1: the decay of activation in Fourier domain</a:t>
            </a:r>
            <a:endParaRPr kumimoji="0" lang="zh-CN" altLang="en-US"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942257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819C3-01BA-47C6-BABD-2F12DD5E4ACC}"/>
              </a:ext>
            </a:extLst>
          </p:cNvPr>
          <p:cNvSpPr>
            <a:spLocks noGrp="1"/>
          </p:cNvSpPr>
          <p:nvPr>
            <p:ph type="title"/>
          </p:nvPr>
        </p:nvSpPr>
        <p:spPr/>
        <p:txBody>
          <a:bodyPr/>
          <a:lstStyle/>
          <a:p>
            <a:r>
              <a:rPr lang="en-US" altLang="zh-CN" dirty="0"/>
              <a:t>Gradient accelerates the high-</a:t>
            </a:r>
            <a:r>
              <a:rPr lang="en-US" altLang="zh-CN" dirty="0" err="1"/>
              <a:t>freq</a:t>
            </a:r>
            <a:r>
              <a:rPr lang="en-US" altLang="zh-CN" dirty="0"/>
              <a:t> speed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FEB9D51-E3DD-4509-BB8D-AD2701A55CE4}"/>
                  </a:ext>
                </a:extLst>
              </p:cNvPr>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𝐿</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nary>
                      <m:naryPr>
                        <m:chr m:val="∑"/>
                        <m:subHide m:val="on"/>
                        <m:supHide m:val="on"/>
                        <m:ctrlPr>
                          <a:rPr lang="en-US" altLang="zh-CN" i="1">
                            <a:latin typeface="Cambria Math" panose="02040503050406030204" pitchFamily="18" charset="0"/>
                          </a:rPr>
                        </m:ctrlPr>
                      </m:naryP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d>
                          </m:e>
                          <m:sup>
                            <m:r>
                              <a:rPr lang="en-US" altLang="zh-CN" i="1">
                                <a:latin typeface="Cambria Math" panose="02040503050406030204" pitchFamily="18" charset="0"/>
                              </a:rPr>
                              <m:t>2</m:t>
                            </m:r>
                          </m:sup>
                        </m:sSup>
                      </m:e>
                    </m:nary>
                  </m:oMath>
                </a14:m>
                <a:r>
                  <a:rPr lang="en-US" altLang="zh-CN" dirty="0"/>
                  <a:t> (Left)</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d>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sSub>
                                      <m:sSubPr>
                                        <m:ctrlPr>
                                          <a:rPr lang="en-US" altLang="zh-CN" i="1" smtClean="0">
                                            <a:solidFill>
                                              <a:srgbClr val="FF0000"/>
                                            </a:solidFill>
                                            <a:latin typeface="Cambria Math" panose="02040503050406030204" pitchFamily="18" charset="0"/>
                                          </a:rPr>
                                        </m:ctrlPr>
                                      </m:sSubPr>
                                      <m:e>
                                        <m:r>
                                          <a:rPr lang="en-US" altLang="zh-CN" b="1" i="0" smtClean="0">
                                            <a:solidFill>
                                              <a:srgbClr val="FF0000"/>
                                            </a:solidFill>
                                            <a:latin typeface="Cambria Math" panose="02040503050406030204" pitchFamily="18" charset="0"/>
                                          </a:rPr>
                                          <m:t>𝛁</m:t>
                                        </m:r>
                                      </m:e>
                                      <m:sub>
                                        <m:r>
                                          <a:rPr lang="en-US" altLang="zh-CN" b="1" i="1" smtClean="0">
                                            <a:solidFill>
                                              <a:srgbClr val="FF0000"/>
                                            </a:solidFill>
                                            <a:latin typeface="Cambria Math" panose="02040503050406030204" pitchFamily="18" charset="0"/>
                                          </a:rPr>
                                          <m:t>𝒙</m:t>
                                        </m:r>
                                      </m:sub>
                                    </m:sSub>
                                    <m:r>
                                      <a:rPr lang="en-US" altLang="zh-CN" b="1" i="1">
                                        <a:solidFill>
                                          <a:srgbClr val="FF0000"/>
                                        </a:solidFill>
                                        <a:latin typeface="Cambria Math" panose="02040503050406030204" pitchFamily="18" charset="0"/>
                                      </a:rPr>
                                      <m:t>𝒇</m:t>
                                    </m:r>
                                  </m:e>
                                  <m:sub>
                                    <m:r>
                                      <a:rPr lang="en-US" altLang="zh-CN" b="1" i="1">
                                        <a:solidFill>
                                          <a:srgbClr val="FF0000"/>
                                        </a:solidFill>
                                        <a:latin typeface="Cambria Math" panose="02040503050406030204" pitchFamily="18" charset="0"/>
                                      </a:rPr>
                                      <m:t>𝜽</m:t>
                                    </m:r>
                                  </m:sub>
                                </m:sSub>
                                <m:d>
                                  <m:dPr>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𝒙</m:t>
                                        </m:r>
                                      </m:e>
                                      <m:sub>
                                        <m:r>
                                          <a:rPr lang="en-US" altLang="zh-CN" b="1" i="1">
                                            <a:solidFill>
                                              <a:srgbClr val="FF0000"/>
                                            </a:solidFill>
                                            <a:latin typeface="Cambria Math" panose="02040503050406030204" pitchFamily="18" charset="0"/>
                                          </a:rPr>
                                          <m:t>𝒊</m:t>
                                        </m:r>
                                      </m:sub>
                                    </m:sSub>
                                  </m:e>
                                </m:d>
                                <m:r>
                                  <a:rPr lang="en-US" altLang="zh-CN" b="1"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m:t>
                                    </m:r>
                                  </m:e>
                                  <m:sub>
                                    <m:r>
                                      <a:rPr lang="en-US" altLang="zh-CN" b="1" i="1">
                                        <a:solidFill>
                                          <a:srgbClr val="FF0000"/>
                                        </a:solidFill>
                                        <a:latin typeface="Cambria Math" panose="02040503050406030204" pitchFamily="18" charset="0"/>
                                      </a:rPr>
                                      <m:t>𝒙</m:t>
                                    </m:r>
                                  </m:sub>
                                </m:sSub>
                                <m:sSup>
                                  <m:sSupPr>
                                    <m:ctrlPr>
                                      <a:rPr lang="en-US" altLang="zh-CN"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𝒇</m:t>
                                    </m:r>
                                  </m:e>
                                  <m:sup>
                                    <m:r>
                                      <a:rPr lang="en-US" altLang="zh-CN" b="1" i="1">
                                        <a:solidFill>
                                          <a:srgbClr val="FF0000"/>
                                        </a:solidFill>
                                        <a:latin typeface="Cambria Math" panose="02040503050406030204" pitchFamily="18" charset="0"/>
                                      </a:rPr>
                                      <m:t>∗</m:t>
                                    </m:r>
                                  </m:sup>
                                </m:sSup>
                                <m:d>
                                  <m:dPr>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𝒙</m:t>
                                        </m:r>
                                      </m:e>
                                      <m:sub>
                                        <m:r>
                                          <a:rPr lang="en-US" altLang="zh-CN" b="1" i="1">
                                            <a:solidFill>
                                              <a:srgbClr val="FF0000"/>
                                            </a:solidFill>
                                            <a:latin typeface="Cambria Math" panose="02040503050406030204" pitchFamily="18" charset="0"/>
                                          </a:rPr>
                                          <m:t>𝒊</m:t>
                                        </m:r>
                                      </m:sub>
                                    </m:sSub>
                                  </m:e>
                                </m:d>
                              </m:e>
                            </m:d>
                          </m:e>
                          <m:sup>
                            <m:r>
                              <a:rPr lang="en-US" altLang="zh-CN" b="1" i="1">
                                <a:solidFill>
                                  <a:srgbClr val="FF0000"/>
                                </a:solidFill>
                                <a:latin typeface="Cambria Math" panose="02040503050406030204" pitchFamily="18" charset="0"/>
                              </a:rPr>
                              <m:t>𝟐</m:t>
                            </m:r>
                          </m:sup>
                        </m:sSup>
                      </m:e>
                    </m:nary>
                    <m:r>
                      <a:rPr lang="en-US" altLang="zh-CN" b="0" i="1" smtClean="0">
                        <a:latin typeface="Cambria Math" panose="02040503050406030204" pitchFamily="18" charset="0"/>
                      </a:rPr>
                      <m:t> </m:t>
                    </m:r>
                  </m:oMath>
                </a14:m>
                <a:r>
                  <a:rPr lang="en-US" altLang="zh-CN" dirty="0"/>
                  <a:t>(right)</a:t>
                </a:r>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6FEB9D51-E3DD-4509-BB8D-AD2701A55CE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0AB1EC4-EE13-70D8-A248-208C827B1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555" y="2280118"/>
            <a:ext cx="5485714" cy="3657143"/>
          </a:xfrm>
          <a:prstGeom prst="rect">
            <a:avLst/>
          </a:prstGeom>
        </p:spPr>
      </p:pic>
      <p:pic>
        <p:nvPicPr>
          <p:cNvPr id="7" name="图片 6">
            <a:extLst>
              <a:ext uri="{FF2B5EF4-FFF2-40B4-BE49-F238E27FC236}">
                <a16:creationId xmlns:a16="http://schemas.microsoft.com/office/drawing/2014/main" id="{5DCD10B5-BEFE-646C-A514-86D14BA29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29" y="2379623"/>
            <a:ext cx="5485714" cy="3657143"/>
          </a:xfrm>
          <a:prstGeom prst="rect">
            <a:avLst/>
          </a:prstGeom>
        </p:spPr>
      </p:pic>
      <p:sp>
        <p:nvSpPr>
          <p:cNvPr id="8" name="文本框 7">
            <a:extLst>
              <a:ext uri="{FF2B5EF4-FFF2-40B4-BE49-F238E27FC236}">
                <a16:creationId xmlns:a16="http://schemas.microsoft.com/office/drawing/2014/main" id="{5AA80DCE-E932-B281-0F8B-3437F7E4B064}"/>
              </a:ext>
            </a:extLst>
          </p:cNvPr>
          <p:cNvSpPr txBox="1"/>
          <p:nvPr/>
        </p:nvSpPr>
        <p:spPr>
          <a:xfrm>
            <a:off x="9335444" y="1456293"/>
            <a:ext cx="268649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B61616"/>
                </a:solidFill>
                <a:effectLst/>
                <a:uLnTx/>
                <a:uFillTx/>
                <a:latin typeface="Book Antiqua"/>
                <a:ea typeface="黑体"/>
                <a:cs typeface="+mn-cs"/>
              </a:rPr>
              <a:t>ReLU</a:t>
            </a: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 same target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[100, 200,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Adam</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37199992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819C3-01BA-47C6-BABD-2F12DD5E4ACC}"/>
              </a:ext>
            </a:extLst>
          </p:cNvPr>
          <p:cNvSpPr>
            <a:spLocks noGrp="1"/>
          </p:cNvSpPr>
          <p:nvPr>
            <p:ph type="title"/>
          </p:nvPr>
        </p:nvSpPr>
        <p:spPr/>
        <p:txBody>
          <a:bodyPr/>
          <a:lstStyle/>
          <a:p>
            <a:r>
              <a:rPr lang="en-US" altLang="zh-CN" dirty="0"/>
              <a:t>Gradient accelerates the high-</a:t>
            </a:r>
            <a:r>
              <a:rPr lang="en-US" altLang="zh-CN" dirty="0" err="1"/>
              <a:t>freq</a:t>
            </a:r>
            <a:r>
              <a:rPr lang="en-US" altLang="zh-CN" dirty="0"/>
              <a:t> speed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FEB9D51-E3DD-4509-BB8D-AD2701A55CE4}"/>
                  </a:ext>
                </a:extLst>
              </p:cNvPr>
              <p:cNvSpPr>
                <a:spLocks noGrp="1"/>
              </p:cNvSpPr>
              <p:nvPr>
                <p:ph idx="1"/>
              </p:nvPr>
            </p:nvSpPr>
            <p:spPr/>
            <p:txBody>
              <a:bodyPr/>
              <a:lstStyle/>
              <a:p>
                <a14:m>
                  <m:oMath xmlns:m="http://schemas.openxmlformats.org/officeDocument/2006/math">
                    <m:sSub>
                      <m:sSubPr>
                        <m:ctrlPr>
                          <a:rPr lang="en-US" altLang="zh-CN" i="1" smtClean="0">
                            <a:solidFill>
                              <a:srgbClr val="FF0000"/>
                            </a:solidFill>
                            <a:latin typeface="Cambria Math" panose="02040503050406030204" pitchFamily="18" charset="0"/>
                          </a:rPr>
                        </m:ctrlPr>
                      </m:sSubPr>
                      <m:e>
                        <m:sSub>
                          <m:sSubPr>
                            <m:ctrlPr>
                              <a:rPr lang="en-US" altLang="zh-CN" i="1">
                                <a:solidFill>
                                  <a:srgbClr val="FF0000"/>
                                </a:solidFill>
                                <a:latin typeface="Cambria Math" panose="02040503050406030204" pitchFamily="18" charset="0"/>
                              </a:rPr>
                            </m:ctrlPr>
                          </m:sSubPr>
                          <m:e>
                            <m:r>
                              <a:rPr lang="en-US" altLang="zh-CN">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𝒙</m:t>
                            </m:r>
                          </m:sub>
                        </m:sSub>
                        <m:r>
                          <a:rPr lang="en-US" altLang="zh-CN" i="1">
                            <a:solidFill>
                              <a:srgbClr val="FF0000"/>
                            </a:solidFill>
                            <a:latin typeface="Cambria Math" panose="02040503050406030204" pitchFamily="18" charset="0"/>
                          </a:rPr>
                          <m:t>𝒇</m:t>
                        </m:r>
                      </m:e>
                      <m:sub>
                        <m:r>
                          <a:rPr lang="en-US" altLang="zh-CN" i="1">
                            <a:solidFill>
                              <a:srgbClr val="FF0000"/>
                            </a:solidFill>
                            <a:latin typeface="Cambria Math" panose="02040503050406030204" pitchFamily="18" charset="0"/>
                          </a:rPr>
                          <m:t>𝜽</m:t>
                        </m:r>
                      </m:sub>
                    </m:sSub>
                    <m:d>
                      <m:dPr>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𝒊</m:t>
                            </m:r>
                          </m:sub>
                        </m:sSub>
                      </m:e>
                    </m:d>
                  </m:oMath>
                </a14:m>
                <a:r>
                  <a:rPr lang="zh-CN" altLang="en-US" dirty="0"/>
                  <a:t> </a:t>
                </a:r>
                <a:r>
                  <a:rPr lang="en-US" altLang="zh-CN" dirty="0"/>
                  <a:t>in Fourier domain </a:t>
                </a:r>
                <a14:m>
                  <m:oMath xmlns:m="http://schemas.openxmlformats.org/officeDocument/2006/math">
                    <m:r>
                      <a:rPr lang="en-US" altLang="zh-CN" b="1" i="1" smtClean="0">
                        <a:latin typeface="Cambria Math" panose="02040503050406030204" pitchFamily="18" charset="0"/>
                      </a:rPr>
                      <m:t>𝝃</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i="1">
                                <a:latin typeface="Cambria Math" panose="02040503050406030204" pitchFamily="18" charset="0"/>
                              </a:rPr>
                              <m:t>𝒇</m:t>
                            </m:r>
                          </m:e>
                        </m:acc>
                      </m:e>
                      <m:sub>
                        <m:r>
                          <a:rPr lang="en-US" altLang="zh-CN" b="1" i="1" smtClean="0">
                            <a:latin typeface="Cambria Math" panose="02040503050406030204" pitchFamily="18" charset="0"/>
                          </a:rPr>
                          <m:t>𝜽</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𝝃</m:t>
                    </m:r>
                    <m:r>
                      <a:rPr lang="en-US" altLang="zh-CN" b="1"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6FEB9D51-E3DD-4509-BB8D-AD2701A55CE4}"/>
                  </a:ext>
                </a:extLst>
              </p:cNvPr>
              <p:cNvSpPr>
                <a:spLocks noGrp="1" noRot="1" noChangeAspect="1" noMove="1" noResize="1" noEditPoints="1" noAdjustHandles="1" noChangeArrowheads="1" noChangeShapeType="1" noTextEdit="1"/>
              </p:cNvSpPr>
              <p:nvPr>
                <p:ph idx="1"/>
              </p:nvPr>
            </p:nvSpPr>
            <p:spPr>
              <a:blipFill>
                <a:blip r:embed="rId2"/>
                <a:stretch>
                  <a:fillRect t="-800"/>
                </a:stretch>
              </a:blipFill>
            </p:spPr>
            <p:txBody>
              <a:bodyPr/>
              <a:lstStyle/>
              <a:p>
                <a:r>
                  <a:rPr lang="zh-CN" altLang="en-US">
                    <a:noFill/>
                  </a:rPr>
                  <a:t> </a:t>
                </a:r>
              </a:p>
            </p:txBody>
          </p:sp>
        </mc:Fallback>
      </mc:AlternateContent>
      <p:sp>
        <p:nvSpPr>
          <p:cNvPr id="4" name="箭头: 上 3">
            <a:extLst>
              <a:ext uri="{FF2B5EF4-FFF2-40B4-BE49-F238E27FC236}">
                <a16:creationId xmlns:a16="http://schemas.microsoft.com/office/drawing/2014/main" id="{A1912970-1B49-52C2-6DEC-E6847A2CA537}"/>
              </a:ext>
            </a:extLst>
          </p:cNvPr>
          <p:cNvSpPr/>
          <p:nvPr/>
        </p:nvSpPr>
        <p:spPr>
          <a:xfrm>
            <a:off x="4966566" y="1613209"/>
            <a:ext cx="45719" cy="11968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6" name="文本框 5">
            <a:extLst>
              <a:ext uri="{FF2B5EF4-FFF2-40B4-BE49-F238E27FC236}">
                <a16:creationId xmlns:a16="http://schemas.microsoft.com/office/drawing/2014/main" id="{D528CC37-BB64-8FDF-8EA9-5D5A4891F0A1}"/>
              </a:ext>
            </a:extLst>
          </p:cNvPr>
          <p:cNvSpPr txBox="1"/>
          <p:nvPr/>
        </p:nvSpPr>
        <p:spPr>
          <a:xfrm>
            <a:off x="1486829" y="3386472"/>
            <a:ext cx="84228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242C2D"/>
                </a:solidFill>
                <a:effectLst/>
                <a:uLnTx/>
                <a:uFillTx/>
                <a:latin typeface="Book Antiqua"/>
                <a:ea typeface="黑体"/>
                <a:cs typeface="+mn-cs"/>
              </a:rPr>
              <a:t>Equivalent to add more weight for high frequency</a:t>
            </a:r>
            <a:endParaRPr kumimoji="0" lang="zh-CN" altLang="en-US" sz="2800" b="1"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3343971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A221494-6A17-FE93-1664-E84A3BFD96B2}"/>
              </a:ext>
            </a:extLst>
          </p:cNvPr>
          <p:cNvSpPr txBox="1">
            <a:spLocks/>
          </p:cNvSpPr>
          <p:nvPr/>
        </p:nvSpPr>
        <p:spPr>
          <a:xfrm>
            <a:off x="1" y="2832409"/>
            <a:ext cx="12192000" cy="761979"/>
          </a:xfrm>
          <a:prstGeom prst="rect">
            <a:avLst/>
          </a:prstGeom>
        </p:spPr>
        <p:txBody>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rPr>
              <a:t>Key 2: the weight of frequency in loss function</a:t>
            </a:r>
            <a:endParaRPr kumimoji="0" lang="zh-CN" altLang="en-US"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043787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A generalization puzzle arises in deep learning</a:t>
            </a:r>
            <a:endParaRPr lang="zh-CN" altLang="en-US" dirty="0"/>
          </a:p>
        </p:txBody>
      </p:sp>
      <p:sp>
        <p:nvSpPr>
          <p:cNvPr id="3" name="文本框 2">
            <a:extLst>
              <a:ext uri="{FF2B5EF4-FFF2-40B4-BE49-F238E27FC236}">
                <a16:creationId xmlns:a16="http://schemas.microsoft.com/office/drawing/2014/main" id="{613CCD9B-2707-488C-92B3-D54555E493C2}"/>
              </a:ext>
            </a:extLst>
          </p:cNvPr>
          <p:cNvSpPr txBox="1"/>
          <p:nvPr/>
        </p:nvSpPr>
        <p:spPr>
          <a:xfrm>
            <a:off x="8028878" y="5916394"/>
            <a:ext cx="416312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rPr>
              <a:t>L.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黑体"/>
                <a:cs typeface="+mn-cs"/>
              </a:rPr>
              <a:t>Breiman</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rPr>
              <a:t> 1995, Zhang et al., 2016</a:t>
            </a:r>
          </a:p>
        </p:txBody>
      </p:sp>
      <p:pic>
        <p:nvPicPr>
          <p:cNvPr id="4" name="图片 3">
            <a:extLst>
              <a:ext uri="{FF2B5EF4-FFF2-40B4-BE49-F238E27FC236}">
                <a16:creationId xmlns:a16="http://schemas.microsoft.com/office/drawing/2014/main" id="{18B19E3F-BBBF-4B86-A1DB-27E0765F4A54}"/>
              </a:ext>
            </a:extLst>
          </p:cNvPr>
          <p:cNvPicPr>
            <a:picLocks noChangeAspect="1"/>
          </p:cNvPicPr>
          <p:nvPr/>
        </p:nvPicPr>
        <p:blipFill>
          <a:blip r:embed="rId2"/>
          <a:stretch>
            <a:fillRect/>
          </a:stretch>
        </p:blipFill>
        <p:spPr>
          <a:xfrm>
            <a:off x="266294" y="1722289"/>
            <a:ext cx="11339739" cy="3694091"/>
          </a:xfrm>
          <a:prstGeom prst="rect">
            <a:avLst/>
          </a:prstGeom>
        </p:spPr>
      </p:pic>
      <p:sp>
        <p:nvSpPr>
          <p:cNvPr id="5" name="矩形 4">
            <a:extLst>
              <a:ext uri="{FF2B5EF4-FFF2-40B4-BE49-F238E27FC236}">
                <a16:creationId xmlns:a16="http://schemas.microsoft.com/office/drawing/2014/main" id="{05010A20-4992-4652-A06D-E6134F391370}"/>
              </a:ext>
            </a:extLst>
          </p:cNvPr>
          <p:cNvSpPr/>
          <p:nvPr/>
        </p:nvSpPr>
        <p:spPr>
          <a:xfrm>
            <a:off x="6633372" y="2665117"/>
            <a:ext cx="5486400" cy="40011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60000 32x32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黑体"/>
                <a:cs typeface="+mn-cs"/>
              </a:rPr>
              <a:t>colour</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 images in 10 classes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endParaRPr>
          </a:p>
        </p:txBody>
      </p:sp>
      <p:sp>
        <p:nvSpPr>
          <p:cNvPr id="7" name="文本框 6">
            <a:extLst>
              <a:ext uri="{FF2B5EF4-FFF2-40B4-BE49-F238E27FC236}">
                <a16:creationId xmlns:a16="http://schemas.microsoft.com/office/drawing/2014/main" id="{0049690C-B187-465D-BA12-CDEBDAB5B1BC}"/>
              </a:ext>
            </a:extLst>
          </p:cNvPr>
          <p:cNvSpPr txBox="1"/>
          <p:nvPr/>
        </p:nvSpPr>
        <p:spPr>
          <a:xfrm>
            <a:off x="1579668" y="1070284"/>
            <a:ext cx="8712993"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Puzzle: generalize well even # of para &gt;&gt; # of training data</a:t>
            </a:r>
          </a:p>
        </p:txBody>
      </p:sp>
      <p:sp>
        <p:nvSpPr>
          <p:cNvPr id="6" name="标题 1">
            <a:extLst>
              <a:ext uri="{FF2B5EF4-FFF2-40B4-BE49-F238E27FC236}">
                <a16:creationId xmlns:a16="http://schemas.microsoft.com/office/drawing/2014/main" id="{0F4145A7-8517-E8EC-419D-96A3EC8A641A}"/>
              </a:ext>
            </a:extLst>
          </p:cNvPr>
          <p:cNvSpPr txBox="1">
            <a:spLocks/>
          </p:cNvSpPr>
          <p:nvPr/>
        </p:nvSpPr>
        <p:spPr>
          <a:xfrm>
            <a:off x="2126313" y="5407759"/>
            <a:ext cx="9867260"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2"/>
                </a:solidFill>
              </a:rPr>
              <a:t>This trouble ignores deep learning?</a:t>
            </a:r>
            <a:endParaRPr lang="en-US" dirty="0">
              <a:solidFill>
                <a:schemeClr val="tx2"/>
              </a:solidFill>
            </a:endParaRPr>
          </a:p>
        </p:txBody>
      </p:sp>
    </p:spTree>
    <p:extLst>
      <p:ext uri="{BB962C8B-B14F-4D97-AF65-F5344CB8AC3E}">
        <p14:creationId xmlns:p14="http://schemas.microsoft.com/office/powerpoint/2010/main" val="27604552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A221494-6A17-FE93-1664-E84A3BFD96B2}"/>
              </a:ext>
            </a:extLst>
          </p:cNvPr>
          <p:cNvSpPr txBox="1">
            <a:spLocks/>
          </p:cNvSpPr>
          <p:nvPr/>
        </p:nvSpPr>
        <p:spPr>
          <a:xfrm>
            <a:off x="1" y="2832409"/>
            <a:ext cx="12192000" cy="761979"/>
          </a:xfrm>
          <a:prstGeom prst="rect">
            <a:avLst/>
          </a:prstGeom>
        </p:spPr>
        <p:txBody>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rPr>
              <a:t>Why we need frequency principle?</a:t>
            </a:r>
            <a:endParaRPr kumimoji="0" lang="zh-CN" altLang="en-US"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endParaRPr>
          </a:p>
        </p:txBody>
      </p:sp>
      <p:sp>
        <p:nvSpPr>
          <p:cNvPr id="2" name="文本框 1">
            <a:extLst>
              <a:ext uri="{FF2B5EF4-FFF2-40B4-BE49-F238E27FC236}">
                <a16:creationId xmlns:a16="http://schemas.microsoft.com/office/drawing/2014/main" id="{38C0D5A0-3772-8422-E613-C36DB554C520}"/>
              </a:ext>
            </a:extLst>
          </p:cNvPr>
          <p:cNvSpPr txBox="1"/>
          <p:nvPr/>
        </p:nvSpPr>
        <p:spPr>
          <a:xfrm>
            <a:off x="40640" y="6254013"/>
            <a:ext cx="1027176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Zhi</a:t>
            </a:r>
            <a:r>
              <a:rPr kumimoji="0" lang="en-US" altLang="zh-CN" sz="1800" b="1"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-Qin John Xu*</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Yaoyu Zhang, Tao Luo,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Overview frequency principle/spectral bias in deep learning. </a:t>
            </a:r>
            <a:r>
              <a:rPr kumimoji="0" lang="en-US" altLang="zh-CN" sz="1800" b="0"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arxiv</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2201.07395 (2022)</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p:spTree>
    <p:extLst>
      <p:ext uri="{BB962C8B-B14F-4D97-AF65-F5344CB8AC3E}">
        <p14:creationId xmlns:p14="http://schemas.microsoft.com/office/powerpoint/2010/main" val="2764790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07E99-5600-424F-97FC-4EFD04B805A4}"/>
              </a:ext>
            </a:extLst>
          </p:cNvPr>
          <p:cNvSpPr>
            <a:spLocks noGrp="1"/>
          </p:cNvSpPr>
          <p:nvPr>
            <p:ph type="title"/>
          </p:nvPr>
        </p:nvSpPr>
        <p:spPr>
          <a:xfrm>
            <a:off x="269630" y="93744"/>
            <a:ext cx="11752041" cy="559888"/>
          </a:xfrm>
        </p:spPr>
        <p:txBody>
          <a:bodyPr/>
          <a:lstStyle/>
          <a:p>
            <a:r>
              <a:rPr lang="en-US" altLang="zh-CN" dirty="0"/>
              <a:t>Clear Frequency principle, flat interpolation</a:t>
            </a:r>
            <a:endParaRPr lang="zh-CN" altLang="en-US" dirty="0"/>
          </a:p>
        </p:txBody>
      </p:sp>
      <p:pic>
        <p:nvPicPr>
          <p:cNvPr id="5" name="内容占位符 4">
            <a:extLst>
              <a:ext uri="{FF2B5EF4-FFF2-40B4-BE49-F238E27FC236}">
                <a16:creationId xmlns:a16="http://schemas.microsoft.com/office/drawing/2014/main" id="{8203067B-2B7C-4DA5-B175-3AEF079DCC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28" y="1238397"/>
            <a:ext cx="3154020" cy="2102680"/>
          </a:xfrm>
        </p:spPr>
      </p:pic>
      <p:pic>
        <p:nvPicPr>
          <p:cNvPr id="6" name="内容占位符 4">
            <a:extLst>
              <a:ext uri="{FF2B5EF4-FFF2-40B4-BE49-F238E27FC236}">
                <a16:creationId xmlns:a16="http://schemas.microsoft.com/office/drawing/2014/main" id="{BBCCFA2F-40CF-4372-867B-EA8236DAE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651" y="1238398"/>
            <a:ext cx="3154021" cy="2102680"/>
          </a:xfrm>
          <a:prstGeom prst="rect">
            <a:avLst/>
          </a:prstGeom>
        </p:spPr>
      </p:pic>
      <p:pic>
        <p:nvPicPr>
          <p:cNvPr id="7" name="内容占位符 4">
            <a:extLst>
              <a:ext uri="{FF2B5EF4-FFF2-40B4-BE49-F238E27FC236}">
                <a16:creationId xmlns:a16="http://schemas.microsoft.com/office/drawing/2014/main" id="{67555209-ECA3-4015-AEA1-81311E777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672" y="1512293"/>
            <a:ext cx="2747755" cy="1828784"/>
          </a:xfrm>
          <a:prstGeom prst="rect">
            <a:avLst/>
          </a:prstGeom>
        </p:spPr>
      </p:pic>
      <p:pic>
        <p:nvPicPr>
          <p:cNvPr id="8" name="内容占位符 4">
            <a:extLst>
              <a:ext uri="{FF2B5EF4-FFF2-40B4-BE49-F238E27FC236}">
                <a16:creationId xmlns:a16="http://schemas.microsoft.com/office/drawing/2014/main" id="{B2F530A9-482A-41D3-A119-4732AE68B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41" y="3733688"/>
            <a:ext cx="2987252" cy="1988182"/>
          </a:xfrm>
          <a:prstGeom prst="rect">
            <a:avLst/>
          </a:prstGeom>
        </p:spPr>
      </p:pic>
      <p:pic>
        <p:nvPicPr>
          <p:cNvPr id="9" name="内容占位符 4">
            <a:extLst>
              <a:ext uri="{FF2B5EF4-FFF2-40B4-BE49-F238E27FC236}">
                <a16:creationId xmlns:a16="http://schemas.microsoft.com/office/drawing/2014/main" id="{00A7B7B8-BB3A-4A4F-9C6E-8EA65F95FB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744" y="3733687"/>
            <a:ext cx="3063178" cy="2038715"/>
          </a:xfrm>
          <a:prstGeom prst="rect">
            <a:avLst/>
          </a:prstGeom>
        </p:spPr>
      </p:pic>
      <p:pic>
        <p:nvPicPr>
          <p:cNvPr id="10" name="内容占位符 4">
            <a:extLst>
              <a:ext uri="{FF2B5EF4-FFF2-40B4-BE49-F238E27FC236}">
                <a16:creationId xmlns:a16="http://schemas.microsoft.com/office/drawing/2014/main" id="{286EB13D-73DD-45CA-9D81-CAA21DED9F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5773" y="3764633"/>
            <a:ext cx="2894262" cy="1926292"/>
          </a:xfrm>
          <a:prstGeom prst="rect">
            <a:avLst/>
          </a:prstGeom>
        </p:spPr>
      </p:pic>
      <p:pic>
        <p:nvPicPr>
          <p:cNvPr id="24" name="图片 23">
            <a:extLst>
              <a:ext uri="{FF2B5EF4-FFF2-40B4-BE49-F238E27FC236}">
                <a16:creationId xmlns:a16="http://schemas.microsoft.com/office/drawing/2014/main" id="{4930BEE5-67F7-44A8-8C1E-DFCCC18356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35417" y="1404209"/>
            <a:ext cx="2656583" cy="1771055"/>
          </a:xfrm>
          <a:prstGeom prst="rect">
            <a:avLst/>
          </a:prstGeom>
        </p:spPr>
      </p:pic>
      <p:sp>
        <p:nvSpPr>
          <p:cNvPr id="3" name="矩形 2">
            <a:extLst>
              <a:ext uri="{FF2B5EF4-FFF2-40B4-BE49-F238E27FC236}">
                <a16:creationId xmlns:a16="http://schemas.microsoft.com/office/drawing/2014/main" id="{E36E2851-4C6B-424A-B792-C0127A115C9F}"/>
              </a:ext>
            </a:extLst>
          </p:cNvPr>
          <p:cNvSpPr/>
          <p:nvPr/>
        </p:nvSpPr>
        <p:spPr>
          <a:xfrm>
            <a:off x="10442574" y="6438873"/>
            <a:ext cx="164660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B61616"/>
                </a:solidFill>
                <a:effectLst/>
                <a:uLnTx/>
                <a:uFillTx/>
                <a:latin typeface="Book Antiqua"/>
                <a:ea typeface="黑体"/>
                <a:cs typeface="+mn-cs"/>
              </a:rPr>
              <a:t>220908154157</a:t>
            </a:r>
          </a:p>
        </p:txBody>
      </p:sp>
      <p:sp>
        <p:nvSpPr>
          <p:cNvPr id="4" name="文本框 3">
            <a:extLst>
              <a:ext uri="{FF2B5EF4-FFF2-40B4-BE49-F238E27FC236}">
                <a16:creationId xmlns:a16="http://schemas.microsoft.com/office/drawing/2014/main" id="{F705D145-BE5A-535F-631B-F8E510F8F140}"/>
              </a:ext>
            </a:extLst>
          </p:cNvPr>
          <p:cNvSpPr txBox="1"/>
          <p:nvPr/>
        </p:nvSpPr>
        <p:spPr>
          <a:xfrm>
            <a:off x="876543" y="3317798"/>
            <a:ext cx="13611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Activation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1" name="文本框 10">
            <a:extLst>
              <a:ext uri="{FF2B5EF4-FFF2-40B4-BE49-F238E27FC236}">
                <a16:creationId xmlns:a16="http://schemas.microsoft.com/office/drawing/2014/main" id="{69C16875-26BB-C4A4-7185-59767956F73B}"/>
              </a:ext>
            </a:extLst>
          </p:cNvPr>
          <p:cNvSpPr txBox="1"/>
          <p:nvPr/>
        </p:nvSpPr>
        <p:spPr>
          <a:xfrm>
            <a:off x="3966880" y="3265080"/>
            <a:ext cx="2211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Frequency domain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2" name="文本框 11">
            <a:extLst>
              <a:ext uri="{FF2B5EF4-FFF2-40B4-BE49-F238E27FC236}">
                <a16:creationId xmlns:a16="http://schemas.microsoft.com/office/drawing/2014/main" id="{055FE76F-193C-1B25-E7EE-2E5E3BE4FFAA}"/>
              </a:ext>
            </a:extLst>
          </p:cNvPr>
          <p:cNvSpPr txBox="1"/>
          <p:nvPr/>
        </p:nvSpPr>
        <p:spPr>
          <a:xfrm>
            <a:off x="7362862" y="3253814"/>
            <a:ext cx="2067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Initial epoch</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3" name="文本框 12">
            <a:extLst>
              <a:ext uri="{FF2B5EF4-FFF2-40B4-BE49-F238E27FC236}">
                <a16:creationId xmlns:a16="http://schemas.microsoft.com/office/drawing/2014/main" id="{9FDC393E-DB49-E34A-6B2E-16B1A835B198}"/>
              </a:ext>
            </a:extLst>
          </p:cNvPr>
          <p:cNvSpPr txBox="1"/>
          <p:nvPr/>
        </p:nvSpPr>
        <p:spPr>
          <a:xfrm>
            <a:off x="9829928" y="3229689"/>
            <a:ext cx="20675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Relative error of three frequencies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4" name="文本框 13">
            <a:extLst>
              <a:ext uri="{FF2B5EF4-FFF2-40B4-BE49-F238E27FC236}">
                <a16:creationId xmlns:a16="http://schemas.microsoft.com/office/drawing/2014/main" id="{C2091013-76B0-3736-18DC-661AFAFBE420}"/>
              </a:ext>
            </a:extLst>
          </p:cNvPr>
          <p:cNvSpPr txBox="1"/>
          <p:nvPr/>
        </p:nvSpPr>
        <p:spPr>
          <a:xfrm>
            <a:off x="9325427" y="1077187"/>
            <a:ext cx="2596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Low frequency faster</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5" name="文本框 14">
            <a:extLst>
              <a:ext uri="{FF2B5EF4-FFF2-40B4-BE49-F238E27FC236}">
                <a16:creationId xmlns:a16="http://schemas.microsoft.com/office/drawing/2014/main" id="{4E9FE9C5-CD43-71F8-059E-F52008093B7F}"/>
              </a:ext>
            </a:extLst>
          </p:cNvPr>
          <p:cNvSpPr txBox="1"/>
          <p:nvPr/>
        </p:nvSpPr>
        <p:spPr>
          <a:xfrm>
            <a:off x="615420" y="5826987"/>
            <a:ext cx="24102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training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6" name="文本框 15">
            <a:extLst>
              <a:ext uri="{FF2B5EF4-FFF2-40B4-BE49-F238E27FC236}">
                <a16:creationId xmlns:a16="http://schemas.microsoft.com/office/drawing/2014/main" id="{CAE07AC4-B8B8-AABD-5DA4-35F8C166E3B9}"/>
              </a:ext>
            </a:extLst>
          </p:cNvPr>
          <p:cNvSpPr txBox="1"/>
          <p:nvPr/>
        </p:nvSpPr>
        <p:spPr>
          <a:xfrm>
            <a:off x="3832164"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test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7" name="文本框 16">
            <a:extLst>
              <a:ext uri="{FF2B5EF4-FFF2-40B4-BE49-F238E27FC236}">
                <a16:creationId xmlns:a16="http://schemas.microsoft.com/office/drawing/2014/main" id="{0524B664-1C49-8F2E-B43C-F8C330CD3BA4}"/>
              </a:ext>
            </a:extLst>
          </p:cNvPr>
          <p:cNvSpPr txBox="1"/>
          <p:nvPr/>
        </p:nvSpPr>
        <p:spPr>
          <a:xfrm>
            <a:off x="7061591"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Loss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8" name="文本框 17">
            <a:extLst>
              <a:ext uri="{FF2B5EF4-FFF2-40B4-BE49-F238E27FC236}">
                <a16:creationId xmlns:a16="http://schemas.microsoft.com/office/drawing/2014/main" id="{A3B033A2-48BE-DAF8-2826-3C2E5CF58A9A}"/>
              </a:ext>
            </a:extLst>
          </p:cNvPr>
          <p:cNvSpPr txBox="1"/>
          <p:nvPr/>
        </p:nvSpPr>
        <p:spPr>
          <a:xfrm>
            <a:off x="40640" y="6254013"/>
            <a:ext cx="1027176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Zhi</a:t>
            </a:r>
            <a:r>
              <a:rPr kumimoji="0" lang="en-US" altLang="zh-CN" sz="1800" b="1"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-Qin John Xu*</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Yaoyu Zhang, Tao Luo,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Overview frequency principle/spectral bias in deep learning. </a:t>
            </a:r>
            <a:r>
              <a:rPr kumimoji="0" lang="en-US" altLang="zh-CN" sz="1800" b="0"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arxiv</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2201.07395 (2022)</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p:spTree>
    <p:extLst>
      <p:ext uri="{BB962C8B-B14F-4D97-AF65-F5344CB8AC3E}">
        <p14:creationId xmlns:p14="http://schemas.microsoft.com/office/powerpoint/2010/main" val="3814235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07E99-5600-424F-97FC-4EFD04B805A4}"/>
              </a:ext>
            </a:extLst>
          </p:cNvPr>
          <p:cNvSpPr>
            <a:spLocks noGrp="1"/>
          </p:cNvSpPr>
          <p:nvPr>
            <p:ph type="title"/>
          </p:nvPr>
        </p:nvSpPr>
        <p:spPr>
          <a:xfrm>
            <a:off x="269630" y="93744"/>
            <a:ext cx="11752041" cy="589080"/>
          </a:xfrm>
        </p:spPr>
        <p:txBody>
          <a:bodyPr/>
          <a:lstStyle/>
          <a:p>
            <a:r>
              <a:rPr lang="en-US" altLang="zh-CN" dirty="0"/>
              <a:t>no Frequency principle, oscillated interpolation</a:t>
            </a:r>
            <a:endParaRPr lang="zh-CN" altLang="en-US" dirty="0"/>
          </a:p>
        </p:txBody>
      </p:sp>
      <p:pic>
        <p:nvPicPr>
          <p:cNvPr id="5" name="内容占位符 4">
            <a:extLst>
              <a:ext uri="{FF2B5EF4-FFF2-40B4-BE49-F238E27FC236}">
                <a16:creationId xmlns:a16="http://schemas.microsoft.com/office/drawing/2014/main" id="{8203067B-2B7C-4DA5-B175-3AEF079DCC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28" y="1240149"/>
            <a:ext cx="3154020" cy="2099175"/>
          </a:xfrm>
        </p:spPr>
      </p:pic>
      <p:pic>
        <p:nvPicPr>
          <p:cNvPr id="6" name="内容占位符 4">
            <a:extLst>
              <a:ext uri="{FF2B5EF4-FFF2-40B4-BE49-F238E27FC236}">
                <a16:creationId xmlns:a16="http://schemas.microsoft.com/office/drawing/2014/main" id="{BBCCFA2F-40CF-4372-867B-EA8236DAE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651" y="1240150"/>
            <a:ext cx="3154021" cy="2099176"/>
          </a:xfrm>
          <a:prstGeom prst="rect">
            <a:avLst/>
          </a:prstGeom>
        </p:spPr>
      </p:pic>
      <p:pic>
        <p:nvPicPr>
          <p:cNvPr id="7" name="内容占位符 4">
            <a:extLst>
              <a:ext uri="{FF2B5EF4-FFF2-40B4-BE49-F238E27FC236}">
                <a16:creationId xmlns:a16="http://schemas.microsoft.com/office/drawing/2014/main" id="{67555209-ECA3-4015-AEA1-81311E777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672" y="1512293"/>
            <a:ext cx="2747755" cy="1828783"/>
          </a:xfrm>
          <a:prstGeom prst="rect">
            <a:avLst/>
          </a:prstGeom>
        </p:spPr>
      </p:pic>
      <p:pic>
        <p:nvPicPr>
          <p:cNvPr id="8" name="内容占位符 4">
            <a:extLst>
              <a:ext uri="{FF2B5EF4-FFF2-40B4-BE49-F238E27FC236}">
                <a16:creationId xmlns:a16="http://schemas.microsoft.com/office/drawing/2014/main" id="{B2F530A9-482A-41D3-A119-4732AE68B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41" y="3733688"/>
            <a:ext cx="2987251" cy="1988182"/>
          </a:xfrm>
          <a:prstGeom prst="rect">
            <a:avLst/>
          </a:prstGeom>
        </p:spPr>
      </p:pic>
      <p:pic>
        <p:nvPicPr>
          <p:cNvPr id="9" name="内容占位符 4">
            <a:extLst>
              <a:ext uri="{FF2B5EF4-FFF2-40B4-BE49-F238E27FC236}">
                <a16:creationId xmlns:a16="http://schemas.microsoft.com/office/drawing/2014/main" id="{00A7B7B8-BB3A-4A4F-9C6E-8EA65F95FB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744" y="3733687"/>
            <a:ext cx="3063177" cy="2038715"/>
          </a:xfrm>
          <a:prstGeom prst="rect">
            <a:avLst/>
          </a:prstGeom>
        </p:spPr>
      </p:pic>
      <p:pic>
        <p:nvPicPr>
          <p:cNvPr id="10" name="内容占位符 4">
            <a:extLst>
              <a:ext uri="{FF2B5EF4-FFF2-40B4-BE49-F238E27FC236}">
                <a16:creationId xmlns:a16="http://schemas.microsoft.com/office/drawing/2014/main" id="{286EB13D-73DD-45CA-9D81-CAA21DED9F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5773" y="3764633"/>
            <a:ext cx="2894261" cy="1926292"/>
          </a:xfrm>
          <a:prstGeom prst="rect">
            <a:avLst/>
          </a:prstGeom>
        </p:spPr>
      </p:pic>
      <p:pic>
        <p:nvPicPr>
          <p:cNvPr id="24" name="图片 23">
            <a:extLst>
              <a:ext uri="{FF2B5EF4-FFF2-40B4-BE49-F238E27FC236}">
                <a16:creationId xmlns:a16="http://schemas.microsoft.com/office/drawing/2014/main" id="{4930BEE5-67F7-44A8-8C1E-DFCCC18356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35417" y="1405685"/>
            <a:ext cx="2656583" cy="1768103"/>
          </a:xfrm>
          <a:prstGeom prst="rect">
            <a:avLst/>
          </a:prstGeom>
        </p:spPr>
      </p:pic>
      <p:sp>
        <p:nvSpPr>
          <p:cNvPr id="3" name="矩形 2">
            <a:extLst>
              <a:ext uri="{FF2B5EF4-FFF2-40B4-BE49-F238E27FC236}">
                <a16:creationId xmlns:a16="http://schemas.microsoft.com/office/drawing/2014/main" id="{E36E2851-4C6B-424A-B792-C0127A115C9F}"/>
              </a:ext>
            </a:extLst>
          </p:cNvPr>
          <p:cNvSpPr/>
          <p:nvPr/>
        </p:nvSpPr>
        <p:spPr>
          <a:xfrm>
            <a:off x="10442574" y="6438873"/>
            <a:ext cx="164660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220911183904</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4" name="文本框 3">
            <a:extLst>
              <a:ext uri="{FF2B5EF4-FFF2-40B4-BE49-F238E27FC236}">
                <a16:creationId xmlns:a16="http://schemas.microsoft.com/office/drawing/2014/main" id="{F37FEB02-28CC-54D8-2588-04FDCDEEE15A}"/>
              </a:ext>
            </a:extLst>
          </p:cNvPr>
          <p:cNvSpPr txBox="1"/>
          <p:nvPr/>
        </p:nvSpPr>
        <p:spPr>
          <a:xfrm>
            <a:off x="876543" y="3317798"/>
            <a:ext cx="11757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Activation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1" name="文本框 10">
            <a:extLst>
              <a:ext uri="{FF2B5EF4-FFF2-40B4-BE49-F238E27FC236}">
                <a16:creationId xmlns:a16="http://schemas.microsoft.com/office/drawing/2014/main" id="{88479025-2348-A0BD-E515-E692CB4D6F7F}"/>
              </a:ext>
            </a:extLst>
          </p:cNvPr>
          <p:cNvSpPr txBox="1"/>
          <p:nvPr/>
        </p:nvSpPr>
        <p:spPr>
          <a:xfrm>
            <a:off x="3966881" y="3265080"/>
            <a:ext cx="2067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Frequency domain</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2" name="文本框 11">
            <a:extLst>
              <a:ext uri="{FF2B5EF4-FFF2-40B4-BE49-F238E27FC236}">
                <a16:creationId xmlns:a16="http://schemas.microsoft.com/office/drawing/2014/main" id="{3D422575-2A13-8432-CC94-7D69B4F3A270}"/>
              </a:ext>
            </a:extLst>
          </p:cNvPr>
          <p:cNvSpPr txBox="1"/>
          <p:nvPr/>
        </p:nvSpPr>
        <p:spPr>
          <a:xfrm>
            <a:off x="7362862" y="3253814"/>
            <a:ext cx="2067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Initial epoch</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3" name="文本框 12">
            <a:extLst>
              <a:ext uri="{FF2B5EF4-FFF2-40B4-BE49-F238E27FC236}">
                <a16:creationId xmlns:a16="http://schemas.microsoft.com/office/drawing/2014/main" id="{AF69F509-70FB-836D-F967-DAD142CC3EE6}"/>
              </a:ext>
            </a:extLst>
          </p:cNvPr>
          <p:cNvSpPr txBox="1"/>
          <p:nvPr/>
        </p:nvSpPr>
        <p:spPr>
          <a:xfrm>
            <a:off x="9829928" y="3229689"/>
            <a:ext cx="20675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Relative error of three frequencies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4" name="文本框 13">
            <a:extLst>
              <a:ext uri="{FF2B5EF4-FFF2-40B4-BE49-F238E27FC236}">
                <a16:creationId xmlns:a16="http://schemas.microsoft.com/office/drawing/2014/main" id="{151CDB07-0DAF-9CDE-EF03-2904F342AAD5}"/>
              </a:ext>
            </a:extLst>
          </p:cNvPr>
          <p:cNvSpPr txBox="1"/>
          <p:nvPr/>
        </p:nvSpPr>
        <p:spPr>
          <a:xfrm>
            <a:off x="9658534" y="10771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No frequency faster</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5" name="文本框 14">
            <a:extLst>
              <a:ext uri="{FF2B5EF4-FFF2-40B4-BE49-F238E27FC236}">
                <a16:creationId xmlns:a16="http://schemas.microsoft.com/office/drawing/2014/main" id="{44F97436-CDD4-3B3F-4C0C-10A3F0615811}"/>
              </a:ext>
            </a:extLst>
          </p:cNvPr>
          <p:cNvSpPr txBox="1"/>
          <p:nvPr/>
        </p:nvSpPr>
        <p:spPr>
          <a:xfrm>
            <a:off x="695748" y="5818960"/>
            <a:ext cx="28722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training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6" name="文本框 15">
            <a:extLst>
              <a:ext uri="{FF2B5EF4-FFF2-40B4-BE49-F238E27FC236}">
                <a16:creationId xmlns:a16="http://schemas.microsoft.com/office/drawing/2014/main" id="{F695C3EE-0F5C-6409-13E7-39F9C5229559}"/>
              </a:ext>
            </a:extLst>
          </p:cNvPr>
          <p:cNvSpPr txBox="1"/>
          <p:nvPr/>
        </p:nvSpPr>
        <p:spPr>
          <a:xfrm>
            <a:off x="3832164"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Final, test points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7" name="文本框 16">
            <a:extLst>
              <a:ext uri="{FF2B5EF4-FFF2-40B4-BE49-F238E27FC236}">
                <a16:creationId xmlns:a16="http://schemas.microsoft.com/office/drawing/2014/main" id="{6BF3CD86-0916-DB14-C7E1-06EFA031EC0E}"/>
              </a:ext>
            </a:extLst>
          </p:cNvPr>
          <p:cNvSpPr txBox="1"/>
          <p:nvPr/>
        </p:nvSpPr>
        <p:spPr>
          <a:xfrm>
            <a:off x="7061591" y="5826987"/>
            <a:ext cx="226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Book Antiqua"/>
                <a:ea typeface="黑体"/>
                <a:cs typeface="+mn-cs"/>
              </a:rPr>
              <a:t>Loss</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8" name="文本框 17">
            <a:extLst>
              <a:ext uri="{FF2B5EF4-FFF2-40B4-BE49-F238E27FC236}">
                <a16:creationId xmlns:a16="http://schemas.microsoft.com/office/drawing/2014/main" id="{87F0C74E-F6EB-A6A9-EF0F-BB4FC2C86C15}"/>
              </a:ext>
            </a:extLst>
          </p:cNvPr>
          <p:cNvSpPr txBox="1"/>
          <p:nvPr/>
        </p:nvSpPr>
        <p:spPr>
          <a:xfrm>
            <a:off x="40640" y="6254013"/>
            <a:ext cx="1027176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Zhi</a:t>
            </a:r>
            <a:r>
              <a:rPr kumimoji="0" lang="en-US" altLang="zh-CN" sz="1800" b="1"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-Qin John Xu*</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Yaoyu Zhang, Tao Luo,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Overview frequency principle/spectral bias in deep learning. </a:t>
            </a:r>
            <a:r>
              <a:rPr kumimoji="0" lang="en-US" altLang="zh-CN" sz="1800" b="0" i="0" u="none" strike="noStrike" kern="1200" cap="none" spc="0" normalizeH="0" baseline="0" noProof="0" dirty="0" err="1">
                <a:ln>
                  <a:noFill/>
                </a:ln>
                <a:solidFill>
                  <a:srgbClr val="FFFFFF"/>
                </a:solidFill>
                <a:effectLst/>
                <a:uLnTx/>
                <a:uFillTx/>
                <a:latin typeface="Georgia" panose="02040502050405020303" pitchFamily="18" charset="0"/>
                <a:ea typeface="黑体"/>
                <a:cs typeface="+mn-cs"/>
              </a:rPr>
              <a:t>arxiv</a:t>
            </a:r>
            <a:r>
              <a:rPr kumimoji="0" lang="en-US" altLang="zh-CN" sz="1800" b="0" i="0" u="none" strike="noStrike" kern="1200" cap="none" spc="0" normalizeH="0" baseline="0" noProof="0" dirty="0">
                <a:ln>
                  <a:noFill/>
                </a:ln>
                <a:solidFill>
                  <a:srgbClr val="FFFFFF"/>
                </a:solidFill>
                <a:effectLst/>
                <a:uLnTx/>
                <a:uFillTx/>
                <a:latin typeface="Georgia" panose="02040502050405020303" pitchFamily="18" charset="0"/>
                <a:ea typeface="黑体"/>
                <a:cs typeface="+mn-cs"/>
              </a:rPr>
              <a:t> 2201.07395 (2022)</a:t>
            </a:r>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p:spTree>
    <p:extLst>
      <p:ext uri="{BB962C8B-B14F-4D97-AF65-F5344CB8AC3E}">
        <p14:creationId xmlns:p14="http://schemas.microsoft.com/office/powerpoint/2010/main" val="18214868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944F735-AAE6-47B0-B8E4-A37A470745E9}"/>
              </a:ext>
            </a:extLst>
          </p:cNvPr>
          <p:cNvSpPr txBox="1">
            <a:spLocks/>
          </p:cNvSpPr>
          <p:nvPr/>
        </p:nvSpPr>
        <p:spPr>
          <a:xfrm>
            <a:off x="0" y="2524760"/>
            <a:ext cx="12192000" cy="1122680"/>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rPr>
              <a:t>Theory Understanding: </a:t>
            </a:r>
            <a:br>
              <a:rPr kumimoji="0" lang="en-US"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rPr>
            </a:br>
            <a:r>
              <a:rPr kumimoji="0" lang="en-US" altLang="zh-CN"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rPr>
              <a:t>one hidden layer, 1-d function</a:t>
            </a:r>
            <a:endParaRPr kumimoji="0" lang="en-US" sz="3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3997840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A7A6F-9D9F-4DFA-A2D2-81E9B49CACB2}"/>
              </a:ext>
            </a:extLst>
          </p:cNvPr>
          <p:cNvSpPr>
            <a:spLocks noGrp="1"/>
          </p:cNvSpPr>
          <p:nvPr>
            <p:ph type="title"/>
          </p:nvPr>
        </p:nvSpPr>
        <p:spPr/>
        <p:txBody>
          <a:bodyPr/>
          <a:lstStyle/>
          <a:p>
            <a:r>
              <a:rPr lang="en-US" altLang="zh-CN" dirty="0">
                <a:solidFill>
                  <a:srgbClr val="000000"/>
                </a:solidFill>
                <a:latin typeface="NimbusRomNo9L-Regu"/>
              </a:rPr>
              <a:t>DNN: one hidden layer net</a:t>
            </a:r>
            <a:endParaRPr lang="zh-CN"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4DCAA63-34F2-4614-9CB7-62406BEE164F}"/>
                  </a:ext>
                </a:extLst>
              </p:cNvPr>
              <p:cNvSpPr/>
              <p:nvPr/>
            </p:nvSpPr>
            <p:spPr>
              <a:xfrm>
                <a:off x="1361440" y="1107746"/>
                <a:ext cx="9819640" cy="2150332"/>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Consider a tanh-DNN of one-hidden layer for fitting a 1-d function </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𝑓</m:t>
                    </m:r>
                  </m:oMath>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23"/>
                            </m:r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𝑚</m:t>
                          </m:r>
                        </m:sup>
                        <m:e>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𝑎</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𝜎</m:t>
                          </m:r>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𝑏</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e>
                      </m:nary>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nary>
                        <m:nary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23"/>
                            </m:r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𝑚</m:t>
                          </m:r>
                        </m:sup>
                        <m:e>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𝑎</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func>
                            <m:func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cs typeface="+mn-cs"/>
                                </a:rPr>
                                <m:t>exp</m:t>
                              </m:r>
                            </m:fName>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𝑏</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num>
                                <m:den>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den>
                              </m:f>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e>
                          </m:func>
                          <m:func>
                            <m:func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a:ln>
                                    <a:noFill/>
                                  </a:ln>
                                  <a:solidFill>
                                    <a:srgbClr val="FF0000"/>
                                  </a:solidFill>
                                  <a:effectLst/>
                                  <a:uLnTx/>
                                  <a:uFillTx/>
                                  <a:latin typeface="Cambria Math" panose="02040503050406030204" pitchFamily="18" charset="0"/>
                                  <a:cs typeface="+mn-cs"/>
                                </a:rPr>
                                <m:t>exp</m:t>
                              </m:r>
                            </m:fName>
                            <m:e>
                              <m:d>
                                <m:d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f>
                                        <m:f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𝜋</m:t>
                                          </m:r>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𝑘</m:t>
                                          </m:r>
                                        </m:num>
                                        <m:den>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2</m:t>
                                          </m:r>
                                          <m:sSub>
                                            <m:sSub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Sub>
                                        </m:den>
                                      </m:f>
                                    </m:e>
                                  </m:d>
                                </m:e>
                              </m:d>
                            </m:e>
                          </m:func>
                          <m:r>
                            <m:rPr>
                              <m:nor/>
                            </m:rP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m:t> </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e>
                      </m:nary>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6" name="矩形 5">
                <a:extLst>
                  <a:ext uri="{FF2B5EF4-FFF2-40B4-BE49-F238E27FC236}">
                    <a16:creationId xmlns:a16="http://schemas.microsoft.com/office/drawing/2014/main" id="{A4DCAA63-34F2-4614-9CB7-62406BEE164F}"/>
                  </a:ext>
                </a:extLst>
              </p:cNvPr>
              <p:cNvSpPr>
                <a:spLocks noRot="1" noChangeAspect="1" noMove="1" noResize="1" noEditPoints="1" noAdjustHandles="1" noChangeArrowheads="1" noChangeShapeType="1" noTextEdit="1"/>
              </p:cNvSpPr>
              <p:nvPr/>
            </p:nvSpPr>
            <p:spPr>
              <a:xfrm>
                <a:off x="1361440" y="1107746"/>
                <a:ext cx="9819640" cy="2150332"/>
              </a:xfrm>
              <a:prstGeom prst="rect">
                <a:avLst/>
              </a:prstGeom>
              <a:blipFill>
                <a:blip r:embed="rId2"/>
                <a:stretch>
                  <a:fillRect l="-559" t="-17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B62726D-CC56-40B8-8135-82B94C180B5A}"/>
                  </a:ext>
                </a:extLst>
              </p:cNvPr>
              <p:cNvSpPr/>
              <p:nvPr/>
            </p:nvSpPr>
            <p:spPr>
              <a:xfrm>
                <a:off x="1427480" y="3258078"/>
                <a:ext cx="10012680" cy="1410899"/>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Define the loss at frequency </a:t>
                </a:r>
                <a14:m>
                  <m:oMath xmlns:m="http://schemas.openxmlformats.org/officeDocument/2006/math">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𝑘</m:t>
                    </m:r>
                  </m:oMath>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den>
                      </m:f>
                      <m:sSup>
                        <m:s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begChr m:val="|"/>
                              <m:end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e>
                          </m:d>
                        </m:e>
                        <m: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By </a:t>
                </a:r>
                <a:r>
                  <a:rPr kumimoji="0" lang="en-US" altLang="zh-CN" sz="2000" b="0" i="0" u="none" strike="noStrike" kern="1200" cap="none" spc="0" normalizeH="0" baseline="0" noProof="0" dirty="0">
                    <a:ln>
                      <a:noFill/>
                    </a:ln>
                    <a:solidFill>
                      <a:srgbClr val="000000"/>
                    </a:solidFill>
                    <a:effectLst/>
                    <a:uLnTx/>
                    <a:uFillTx/>
                    <a:latin typeface="NimbusRomNo9L-Regu"/>
                    <a:ea typeface="黑体"/>
                    <a:cs typeface="+mn-cs"/>
                  </a:rPr>
                  <a:t>Parseval’s theorem: </a:t>
                </a:r>
                <a14:m>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subHide m:val="on"/>
                        <m:supHide m:val="on"/>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sup/>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𝑑𝑘</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den>
                        </m:f>
                        <m:sSup>
                          <m:s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begChr m:val="|"/>
                                <m:end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e>
                            </m:d>
                          </m:e>
                          <m: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𝑑𝑥</m:t>
                        </m:r>
                      </m:e>
                    </m:nary>
                  </m:oMath>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7" name="矩形 6">
                <a:extLst>
                  <a:ext uri="{FF2B5EF4-FFF2-40B4-BE49-F238E27FC236}">
                    <a16:creationId xmlns:a16="http://schemas.microsoft.com/office/drawing/2014/main" id="{FB62726D-CC56-40B8-8135-82B94C180B5A}"/>
                  </a:ext>
                </a:extLst>
              </p:cNvPr>
              <p:cNvSpPr>
                <a:spLocks noRot="1" noChangeAspect="1" noMove="1" noResize="1" noEditPoints="1" noAdjustHandles="1" noChangeArrowheads="1" noChangeShapeType="1" noTextEdit="1"/>
              </p:cNvSpPr>
              <p:nvPr/>
            </p:nvSpPr>
            <p:spPr>
              <a:xfrm>
                <a:off x="1427480" y="3258078"/>
                <a:ext cx="10012680" cy="1410899"/>
              </a:xfrm>
              <a:prstGeom prst="rect">
                <a:avLst/>
              </a:prstGeom>
              <a:blipFill>
                <a:blip r:embed="rId3"/>
                <a:stretch>
                  <a:fillRect l="-609" t="-2155" b="-6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1A6D630-6DB7-407D-ABB0-9AF83895CBB0}"/>
                  </a:ext>
                </a:extLst>
              </p:cNvPr>
              <p:cNvSpPr/>
              <p:nvPr/>
            </p:nvSpPr>
            <p:spPr>
              <a:xfrm>
                <a:off x="1427480" y="4668977"/>
                <a:ext cx="9286240" cy="1150764"/>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黑体"/>
                    <a:cs typeface="+mn-cs"/>
                  </a:rPr>
                  <a:t>Compute the gradient by the loss in Fourier domain </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t>𝜃</m:t>
                      </m:r>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t>𝜃</m:t>
                      </m:r>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t>𝜂</m:t>
                      </m:r>
                      <m:nary>
                        <m:naryPr>
                          <m:chr m:val="∑"/>
                          <m:subHide m:val="on"/>
                          <m:supHide m:val="on"/>
                          <m:ctrlP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cs typeface="+mn-cs"/>
                            </a:rPr>
                          </m:ctrlPr>
                        </m:naryPr>
                        <m:sub/>
                        <m:sup/>
                        <m:e>
                          <m:f>
                            <m:fPr>
                              <m:ctrlP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t>𝐿</m:t>
                              </m:r>
                              <m:d>
                                <m:dPr>
                                  <m:ctrlP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t>𝑘</m:t>
                                  </m:r>
                                </m:e>
                              </m:d>
                            </m:num>
                            <m:den>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cs typeface="+mn-cs"/>
                                </a:rPr>
                                <m:t>𝜕𝜃</m:t>
                              </m:r>
                            </m:den>
                          </m:f>
                        </m:e>
                      </m:nary>
                    </m:oMath>
                  </m:oMathPara>
                </a14:m>
                <a:endParaRPr kumimoji="0" lang="zh-CN" altLang="en-US" sz="1800" b="0" i="0" u="none" strike="noStrike" kern="0" cap="none" spc="0" normalizeH="0" baseline="0" noProof="0" dirty="0">
                  <a:ln>
                    <a:noFill/>
                  </a:ln>
                  <a:solidFill>
                    <a:sysClr val="windowText" lastClr="000000"/>
                  </a:solidFill>
                  <a:effectLst/>
                  <a:uLnTx/>
                  <a:uFillTx/>
                  <a:latin typeface="Book Antiqua"/>
                  <a:ea typeface="黑体"/>
                  <a:cs typeface="+mn-cs"/>
                </a:endParaRPr>
              </a:p>
            </p:txBody>
          </p:sp>
        </mc:Choice>
        <mc:Fallback xmlns="">
          <p:sp>
            <p:nvSpPr>
              <p:cNvPr id="8" name="矩形 7">
                <a:extLst>
                  <a:ext uri="{FF2B5EF4-FFF2-40B4-BE49-F238E27FC236}">
                    <a16:creationId xmlns:a16="http://schemas.microsoft.com/office/drawing/2014/main" id="{31A6D630-6DB7-407D-ABB0-9AF83895CBB0}"/>
                  </a:ext>
                </a:extLst>
              </p:cNvPr>
              <p:cNvSpPr>
                <a:spLocks noRot="1" noChangeAspect="1" noMove="1" noResize="1" noEditPoints="1" noAdjustHandles="1" noChangeArrowheads="1" noChangeShapeType="1" noTextEdit="1"/>
              </p:cNvSpPr>
              <p:nvPr/>
            </p:nvSpPr>
            <p:spPr>
              <a:xfrm>
                <a:off x="1427480" y="4668977"/>
                <a:ext cx="9286240" cy="1150764"/>
              </a:xfrm>
              <a:prstGeom prst="rect">
                <a:avLst/>
              </a:prstGeom>
              <a:blipFill>
                <a:blip r:embed="rId4"/>
                <a:stretch>
                  <a:fillRect l="-591" t="-3175"/>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2BE5891C-A7D5-4624-9D6F-061377884079}"/>
              </a:ext>
            </a:extLst>
          </p:cNvPr>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sng" strike="noStrike" kern="1200" cap="none" spc="0" normalizeH="0" baseline="0" noProof="0" dirty="0">
                <a:ln>
                  <a:noFill/>
                </a:ln>
                <a:solidFill>
                  <a:srgbClr val="B61616"/>
                </a:solidFill>
                <a:effectLst/>
                <a:uLnTx/>
                <a:uFillTx/>
                <a:latin typeface="Helvetica" panose="020B0604020202020204" pitchFamily="34" charset="0"/>
                <a:ea typeface="黑体"/>
                <a:cs typeface="+mn-cs"/>
                <a:hlinkClick r:id="rId5"/>
              </a:rPr>
              <a:t>1901.06523</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397390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53"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A7A6F-9D9F-4DFA-A2D2-81E9B49CACB2}"/>
              </a:ext>
            </a:extLst>
          </p:cNvPr>
          <p:cNvSpPr>
            <a:spLocks noGrp="1"/>
          </p:cNvSpPr>
          <p:nvPr>
            <p:ph type="title"/>
          </p:nvPr>
        </p:nvSpPr>
        <p:spPr/>
        <p:txBody>
          <a:bodyPr/>
          <a:lstStyle/>
          <a:p>
            <a:r>
              <a:rPr lang="en-US" altLang="zh-CN" dirty="0">
                <a:solidFill>
                  <a:srgbClr val="000000"/>
                </a:solidFill>
                <a:latin typeface="NimbusRomNo9L-Regu"/>
              </a:rPr>
              <a:t>DNN: one hidden layer net</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9654A5E-7ACB-449A-B0D0-220FC0321277}"/>
                  </a:ext>
                </a:extLst>
              </p:cNvPr>
              <p:cNvSpPr txBox="1"/>
              <p:nvPr/>
            </p:nvSpPr>
            <p:spPr>
              <a:xfrm>
                <a:off x="2658498" y="1775508"/>
                <a:ext cx="8153400" cy="44210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Where </a:t>
                </a:r>
                <a14:m>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e>
                    </m:d>
                  </m:oMath>
                </a14:m>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9" name="文本框 8">
                <a:extLst>
                  <a:ext uri="{FF2B5EF4-FFF2-40B4-BE49-F238E27FC236}">
                    <a16:creationId xmlns:a16="http://schemas.microsoft.com/office/drawing/2014/main" id="{59654A5E-7ACB-449A-B0D0-220FC0321277}"/>
                  </a:ext>
                </a:extLst>
              </p:cNvPr>
              <p:cNvSpPr txBox="1">
                <a:spLocks noRot="1" noChangeAspect="1" noMove="1" noResize="1" noEditPoints="1" noAdjustHandles="1" noChangeArrowheads="1" noChangeShapeType="1" noTextEdit="1"/>
              </p:cNvSpPr>
              <p:nvPr/>
            </p:nvSpPr>
            <p:spPr>
              <a:xfrm>
                <a:off x="2658498" y="1775508"/>
                <a:ext cx="8153400" cy="442109"/>
              </a:xfrm>
              <a:prstGeom prst="rect">
                <a:avLst/>
              </a:prstGeom>
              <a:blipFill>
                <a:blip r:embed="rId2"/>
                <a:stretch>
                  <a:fillRect l="-747" t="-5479" b="-191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DD348AF-729D-4AEC-92D6-38FCA94AB3AC}"/>
                  </a:ext>
                </a:extLst>
              </p:cNvPr>
              <p:cNvSpPr/>
              <p:nvPr/>
            </p:nvSpPr>
            <p:spPr>
              <a:xfrm>
                <a:off x="2600960" y="1006732"/>
                <a:ext cx="4218784" cy="108491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den>
                          </m:f>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func>
                        <m:funcPr>
                          <m:ctrlPr>
                            <a:rPr kumimoji="0"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a:ln>
                                <a:noFill/>
                              </a:ln>
                              <a:solidFill>
                                <a:srgbClr val="FF0000"/>
                              </a:solidFill>
                              <a:effectLst/>
                              <a:uLnTx/>
                              <a:uFillTx/>
                              <a:latin typeface="Cambria Math" panose="02040503050406030204" pitchFamily="18" charset="0"/>
                              <a:cs typeface="+mn-cs"/>
                            </a:rPr>
                            <m:t>exp</m:t>
                          </m:r>
                        </m:fName>
                        <m:e>
                          <m:d>
                            <m:d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f>
                                    <m:f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𝜋</m:t>
                                      </m:r>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𝑘</m:t>
                                      </m:r>
                                    </m:num>
                                    <m:den>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2</m:t>
                                      </m:r>
                                      <m:sSub>
                                        <m:sSub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Sub>
                                    </m:den>
                                  </m:f>
                                </m:e>
                              </m:d>
                            </m:e>
                          </m:d>
                        </m:e>
                      </m:func>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𝐺</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10" name="矩形 9">
                <a:extLst>
                  <a:ext uri="{FF2B5EF4-FFF2-40B4-BE49-F238E27FC236}">
                    <a16:creationId xmlns:a16="http://schemas.microsoft.com/office/drawing/2014/main" id="{2DD348AF-729D-4AEC-92D6-38FCA94AB3AC}"/>
                  </a:ext>
                </a:extLst>
              </p:cNvPr>
              <p:cNvSpPr>
                <a:spLocks noRot="1" noChangeAspect="1" noMove="1" noResize="1" noEditPoints="1" noAdjustHandles="1" noChangeArrowheads="1" noChangeShapeType="1" noTextEdit="1"/>
              </p:cNvSpPr>
              <p:nvPr/>
            </p:nvSpPr>
            <p:spPr>
              <a:xfrm>
                <a:off x="2600960" y="1006732"/>
                <a:ext cx="4218784" cy="1084912"/>
              </a:xfrm>
              <a:prstGeom prst="rect">
                <a:avLst/>
              </a:prstGeom>
              <a:blipFill>
                <a:blip r:embed="rId3"/>
                <a:stretch>
                  <a:fillRect/>
                </a:stretch>
              </a:blipFill>
            </p:spPr>
            <p:txBody>
              <a:bodyPr/>
              <a:lstStyle/>
              <a:p>
                <a:r>
                  <a:rPr lang="zh-CN" altLang="en-US">
                    <a:noFill/>
                  </a:rPr>
                  <a:t> </a:t>
                </a:r>
              </a:p>
            </p:txBody>
          </p:sp>
        </mc:Fallback>
      </mc:AlternateContent>
      <p:grpSp>
        <p:nvGrpSpPr>
          <p:cNvPr id="11" name="Group 26">
            <a:extLst>
              <a:ext uri="{FF2B5EF4-FFF2-40B4-BE49-F238E27FC236}">
                <a16:creationId xmlns:a16="http://schemas.microsoft.com/office/drawing/2014/main" id="{76208416-F3F9-48F5-BC7F-200D794EA4AE}"/>
              </a:ext>
            </a:extLst>
          </p:cNvPr>
          <p:cNvGrpSpPr/>
          <p:nvPr/>
        </p:nvGrpSpPr>
        <p:grpSpPr>
          <a:xfrm>
            <a:off x="7585083" y="1006731"/>
            <a:ext cx="860739" cy="1455923"/>
            <a:chOff x="5711780" y="1455948"/>
            <a:chExt cx="525888" cy="950047"/>
          </a:xfrm>
        </p:grpSpPr>
        <p:cxnSp>
          <p:nvCxnSpPr>
            <p:cNvPr id="12" name="直接箭头连接符 15">
              <a:extLst>
                <a:ext uri="{FF2B5EF4-FFF2-40B4-BE49-F238E27FC236}">
                  <a16:creationId xmlns:a16="http://schemas.microsoft.com/office/drawing/2014/main" id="{844DF9DF-0131-44BA-A10A-003DFA078609}"/>
                </a:ext>
              </a:extLst>
            </p:cNvPr>
            <p:cNvCxnSpPr>
              <a:cxnSpLocks/>
            </p:cNvCxnSpPr>
            <p:nvPr/>
          </p:nvCxnSpPr>
          <p:spPr>
            <a:xfrm flipH="1">
              <a:off x="5711780" y="1455948"/>
              <a:ext cx="457200" cy="735465"/>
            </a:xfrm>
            <a:prstGeom prst="straightConnector1">
              <a:avLst/>
            </a:prstGeom>
            <a:noFill/>
            <a:ln w="28575" cap="flat" cmpd="sng" algn="ctr">
              <a:solidFill>
                <a:srgbClr val="00CC99">
                  <a:shade val="95000"/>
                  <a:satMod val="105000"/>
                </a:srgbClr>
              </a:solidFill>
              <a:prstDash val="solid"/>
              <a:tailEnd type="triangle"/>
            </a:ln>
            <a:effectLst/>
          </p:spPr>
        </p:cxnSp>
        <p:cxnSp>
          <p:nvCxnSpPr>
            <p:cNvPr id="13" name="直接箭头连接符 17">
              <a:extLst>
                <a:ext uri="{FF2B5EF4-FFF2-40B4-BE49-F238E27FC236}">
                  <a16:creationId xmlns:a16="http://schemas.microsoft.com/office/drawing/2014/main" id="{1111EA2A-1AE0-465D-86B2-50617EE2F284}"/>
                </a:ext>
              </a:extLst>
            </p:cNvPr>
            <p:cNvCxnSpPr>
              <a:cxnSpLocks/>
            </p:cNvCxnSpPr>
            <p:nvPr/>
          </p:nvCxnSpPr>
          <p:spPr>
            <a:xfrm>
              <a:off x="6168980" y="1455948"/>
              <a:ext cx="68688" cy="267467"/>
            </a:xfrm>
            <a:prstGeom prst="straightConnector1">
              <a:avLst/>
            </a:prstGeom>
            <a:noFill/>
            <a:ln w="28575" cap="flat" cmpd="sng" algn="ctr">
              <a:solidFill>
                <a:srgbClr val="00CC99">
                  <a:shade val="95000"/>
                  <a:satMod val="105000"/>
                </a:srgbClr>
              </a:solidFill>
              <a:prstDash val="solid"/>
              <a:tailEnd type="triangle"/>
            </a:ln>
            <a:effectLst/>
          </p:spPr>
        </p:cxnSp>
        <p:cxnSp>
          <p:nvCxnSpPr>
            <p:cNvPr id="14" name="直接箭头连接符 19">
              <a:extLst>
                <a:ext uri="{FF2B5EF4-FFF2-40B4-BE49-F238E27FC236}">
                  <a16:creationId xmlns:a16="http://schemas.microsoft.com/office/drawing/2014/main" id="{2D330F8C-BE99-4747-BDAE-5A8FE72E652D}"/>
                </a:ext>
              </a:extLst>
            </p:cNvPr>
            <p:cNvCxnSpPr>
              <a:cxnSpLocks/>
            </p:cNvCxnSpPr>
            <p:nvPr/>
          </p:nvCxnSpPr>
          <p:spPr>
            <a:xfrm flipH="1">
              <a:off x="5804079" y="1455948"/>
              <a:ext cx="364901" cy="950047"/>
            </a:xfrm>
            <a:prstGeom prst="straightConnector1">
              <a:avLst/>
            </a:prstGeom>
            <a:noFill/>
            <a:ln w="28575" cap="flat" cmpd="sng" algn="ctr">
              <a:solidFill>
                <a:srgbClr val="000000">
                  <a:shade val="95000"/>
                  <a:satMod val="105000"/>
                </a:srgbClr>
              </a:solidFill>
              <a:prstDash val="solid"/>
              <a:tailEnd type="triangle"/>
            </a:ln>
            <a:effectLst/>
          </p:spPr>
        </p:cxnSp>
      </p:grpSp>
      <p:sp>
        <p:nvSpPr>
          <p:cNvPr id="15" name="TextBox 27">
            <a:extLst>
              <a:ext uri="{FF2B5EF4-FFF2-40B4-BE49-F238E27FC236}">
                <a16:creationId xmlns:a16="http://schemas.microsoft.com/office/drawing/2014/main" id="{DF11F77A-F335-4FB8-8B15-6C0D81105930}"/>
              </a:ext>
            </a:extLst>
          </p:cNvPr>
          <p:cNvSpPr txBox="1"/>
          <p:nvPr/>
        </p:nvSpPr>
        <p:spPr>
          <a:xfrm>
            <a:off x="7265921" y="1058757"/>
            <a:ext cx="748315"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CC99">
                    <a:lumMod val="75000"/>
                  </a:srgbClr>
                </a:solidFill>
                <a:effectLst/>
                <a:uLnTx/>
                <a:uFillTx/>
                <a:latin typeface="Times New Roman" panose="02020603050405020304" pitchFamily="18" charset="0"/>
                <a:ea typeface="黑体"/>
                <a:cs typeface="+mn-cs"/>
              </a:rPr>
              <a:t>Low </a:t>
            </a:r>
            <a:r>
              <a:rPr kumimoji="0" lang="en-US" sz="2000" b="0" i="0" u="none" strike="noStrike" kern="1200" cap="none" spc="0" normalizeH="0" baseline="0" noProof="0" dirty="0" err="1">
                <a:ln>
                  <a:noFill/>
                </a:ln>
                <a:solidFill>
                  <a:srgbClr val="00CC99">
                    <a:lumMod val="75000"/>
                  </a:srgbClr>
                </a:solidFill>
                <a:effectLst/>
                <a:uLnTx/>
                <a:uFillTx/>
                <a:latin typeface="Times New Roman" panose="02020603050405020304" pitchFamily="18" charset="0"/>
                <a:ea typeface="黑体"/>
                <a:cs typeface="+mn-cs"/>
              </a:rPr>
              <a:t>freq</a:t>
            </a:r>
            <a:endParaRPr kumimoji="0" lang="en-US" sz="2000" b="0" i="0" u="none" strike="noStrike" kern="1200" cap="none" spc="0" normalizeH="0" baseline="0" noProof="0" dirty="0">
              <a:ln>
                <a:noFill/>
              </a:ln>
              <a:solidFill>
                <a:srgbClr val="00CC99">
                  <a:lumMod val="75000"/>
                </a:srgbClr>
              </a:solidFill>
              <a:effectLst/>
              <a:uLnTx/>
              <a:uFillTx/>
              <a:latin typeface="Times New Roman" panose="02020603050405020304" pitchFamily="18" charset="0"/>
              <a:ea typeface="黑体"/>
              <a:cs typeface="+mn-cs"/>
            </a:endParaRPr>
          </a:p>
        </p:txBody>
      </p:sp>
      <p:sp>
        <p:nvSpPr>
          <p:cNvPr id="16" name="TextBox 28">
            <a:extLst>
              <a:ext uri="{FF2B5EF4-FFF2-40B4-BE49-F238E27FC236}">
                <a16:creationId xmlns:a16="http://schemas.microsoft.com/office/drawing/2014/main" id="{60CC19BE-65D1-42A8-AA71-B71F15E2E75D}"/>
              </a:ext>
            </a:extLst>
          </p:cNvPr>
          <p:cNvSpPr txBox="1"/>
          <p:nvPr/>
        </p:nvSpPr>
        <p:spPr>
          <a:xfrm>
            <a:off x="8466360" y="870872"/>
            <a:ext cx="748315"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CC99">
                    <a:lumMod val="75000"/>
                  </a:srgbClr>
                </a:solidFill>
                <a:effectLst/>
                <a:uLnTx/>
                <a:uFillTx/>
                <a:latin typeface="Times New Roman" panose="02020603050405020304" pitchFamily="18" charset="0"/>
                <a:ea typeface="黑体"/>
                <a:cs typeface="+mn-cs"/>
              </a:rPr>
              <a:t>high </a:t>
            </a:r>
            <a:r>
              <a:rPr kumimoji="0" lang="en-US" sz="2000" b="0" i="0" u="none" strike="noStrike" kern="1200" cap="none" spc="0" normalizeH="0" baseline="0" noProof="0" dirty="0" err="1">
                <a:ln>
                  <a:noFill/>
                </a:ln>
                <a:solidFill>
                  <a:srgbClr val="00CC99">
                    <a:lumMod val="75000"/>
                  </a:srgbClr>
                </a:solidFill>
                <a:effectLst/>
                <a:uLnTx/>
                <a:uFillTx/>
                <a:latin typeface="Times New Roman" panose="02020603050405020304" pitchFamily="18" charset="0"/>
                <a:ea typeface="黑体"/>
                <a:cs typeface="+mn-cs"/>
              </a:rPr>
              <a:t>freq</a:t>
            </a:r>
            <a:endParaRPr kumimoji="0" lang="en-US" sz="2000" b="0" i="0" u="none" strike="noStrike" kern="1200" cap="none" spc="0" normalizeH="0" baseline="0" noProof="0" dirty="0">
              <a:ln>
                <a:noFill/>
              </a:ln>
              <a:solidFill>
                <a:srgbClr val="00CC99">
                  <a:lumMod val="75000"/>
                </a:srgbClr>
              </a:solidFill>
              <a:effectLst/>
              <a:uLnTx/>
              <a:uFillTx/>
              <a:latin typeface="Times New Roman" panose="02020603050405020304" pitchFamily="18" charset="0"/>
              <a:ea typeface="黑体"/>
              <a:cs typeface="+mn-cs"/>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F3AA6EB-AA9F-4D9C-9A36-C0BBEA391901}"/>
                  </a:ext>
                </a:extLst>
              </p:cNvPr>
              <p:cNvSpPr txBox="1"/>
              <p:nvPr/>
            </p:nvSpPr>
            <p:spPr>
              <a:xfrm>
                <a:off x="1124338" y="2565381"/>
                <a:ext cx="10427582" cy="1062470"/>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&gt;0:</m:t>
                    </m:r>
                  </m:oMath>
                </a14:m>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If </a:t>
                </a:r>
                <a14:m>
                  <m:oMath xmlns:m="http://schemas.openxmlformats.org/officeDocument/2006/math">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oMath>
                </a14:m>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 is small, </a:t>
                </a:r>
                <a14:m>
                  <m:oMath xmlns:m="http://schemas.openxmlformats.org/officeDocument/2006/math">
                    <m:func>
                      <m:funcPr>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funcPr>
                      <m:fName>
                        <m:r>
                          <m:rPr>
                            <m:sty m:val="p"/>
                          </m:rP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cs typeface="+mn-cs"/>
                          </a:rPr>
                          <m:t>exp</m:t>
                        </m:r>
                      </m:fName>
                      <m:e>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d>
                          <m:dPr>
                            <m:begChr m:val="|"/>
                            <m:endChr m:val="|"/>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𝜋</m:t>
                            </m:r>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2</m:t>
                                </m:r>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𝑤</m:t>
                                </m:r>
                              </m:e>
                              <m:sub>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𝑗</m:t>
                                </m:r>
                              </m:sub>
                            </m:sSub>
                          </m:e>
                        </m:d>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e>
                    </m:func>
                  </m:oMath>
                </a14:m>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 dominate, low frequencies dominate.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For </a:t>
                </a:r>
                <a14:m>
                  <m:oMath xmlns:m="http://schemas.openxmlformats.org/officeDocument/2006/math">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𝐵</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sub>
                    </m:sSub>
                  </m:oMath>
                </a14:m>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 center at 0 with radius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oMath>
                </a14:m>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 if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𝛿</m:t>
                    </m:r>
                  </m:oMath>
                </a14:m>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 is small, contribution of high frequency loss is negligible.</a:t>
                </a:r>
              </a:p>
            </p:txBody>
          </p:sp>
        </mc:Choice>
        <mc:Fallback xmlns="">
          <p:sp>
            <p:nvSpPr>
              <p:cNvPr id="17" name="文本框 16">
                <a:extLst>
                  <a:ext uri="{FF2B5EF4-FFF2-40B4-BE49-F238E27FC236}">
                    <a16:creationId xmlns:a16="http://schemas.microsoft.com/office/drawing/2014/main" id="{6F3AA6EB-AA9F-4D9C-9A36-C0BBEA391901}"/>
                  </a:ext>
                </a:extLst>
              </p:cNvPr>
              <p:cNvSpPr txBox="1">
                <a:spLocks noRot="1" noChangeAspect="1" noMove="1" noResize="1" noEditPoints="1" noAdjustHandles="1" noChangeArrowheads="1" noChangeShapeType="1" noTextEdit="1"/>
              </p:cNvSpPr>
              <p:nvPr/>
            </p:nvSpPr>
            <p:spPr>
              <a:xfrm>
                <a:off x="1124338" y="2565381"/>
                <a:ext cx="10427582" cy="1062470"/>
              </a:xfrm>
              <a:prstGeom prst="rect">
                <a:avLst/>
              </a:prstGeom>
              <a:blipFill>
                <a:blip r:embed="rId4"/>
                <a:stretch>
                  <a:fillRect l="-584" t="-1724" r="-584" b="-97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CAFC72D-25A4-4DE9-AC7B-5957E7A3CC44}"/>
                  </a:ext>
                </a:extLst>
              </p:cNvPr>
              <p:cNvSpPr txBox="1"/>
              <p:nvPr/>
            </p:nvSpPr>
            <p:spPr>
              <a:xfrm>
                <a:off x="1124338" y="3975615"/>
                <a:ext cx="7683760" cy="707886"/>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≈0:</m:t>
                    </m:r>
                  </m:oMath>
                </a14:m>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small contribution from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a14:m>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18" name="文本框 17">
                <a:extLst>
                  <a:ext uri="{FF2B5EF4-FFF2-40B4-BE49-F238E27FC236}">
                    <a16:creationId xmlns:a16="http://schemas.microsoft.com/office/drawing/2014/main" id="{DCAFC72D-25A4-4DE9-AC7B-5957E7A3CC44}"/>
                  </a:ext>
                </a:extLst>
              </p:cNvPr>
              <p:cNvSpPr txBox="1">
                <a:spLocks noRot="1" noChangeAspect="1" noMove="1" noResize="1" noEditPoints="1" noAdjustHandles="1" noChangeArrowheads="1" noChangeShapeType="1" noTextEdit="1"/>
              </p:cNvSpPr>
              <p:nvPr/>
            </p:nvSpPr>
            <p:spPr>
              <a:xfrm>
                <a:off x="1124338" y="3975615"/>
                <a:ext cx="7683760" cy="707886"/>
              </a:xfrm>
              <a:prstGeom prst="rect">
                <a:avLst/>
              </a:prstGeom>
              <a:blipFill>
                <a:blip r:embed="rId5"/>
                <a:stretch>
                  <a:fillRect l="-793" t="-2586"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7">
                <a:extLst>
                  <a:ext uri="{FF2B5EF4-FFF2-40B4-BE49-F238E27FC236}">
                    <a16:creationId xmlns:a16="http://schemas.microsoft.com/office/drawing/2014/main" id="{E40B013D-8A25-4F39-9A0B-0DA3CD648DEC}"/>
                  </a:ext>
                </a:extLst>
              </p:cNvPr>
              <p:cNvSpPr txBox="1"/>
              <p:nvPr/>
            </p:nvSpPr>
            <p:spPr>
              <a:xfrm>
                <a:off x="1124338" y="4906949"/>
                <a:ext cx="10524102" cy="954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Insight: </a:t>
                </a: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smoothness/regularity of activation function </a:t>
                </a:r>
                <a14:m>
                  <m:oMath xmlns:m="http://schemas.openxmlformats.org/officeDocument/2006/math">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𝜎</m:t>
                    </m:r>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oMath>
                </a14:m>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 </a:t>
                </a: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can be converted into F-Principle through gradient-based training.  </a:t>
                </a:r>
              </a:p>
            </p:txBody>
          </p:sp>
        </mc:Choice>
        <mc:Fallback xmlns="">
          <p:sp>
            <p:nvSpPr>
              <p:cNvPr id="19" name="TextBox 7">
                <a:extLst>
                  <a:ext uri="{FF2B5EF4-FFF2-40B4-BE49-F238E27FC236}">
                    <a16:creationId xmlns:a16="http://schemas.microsoft.com/office/drawing/2014/main" id="{E40B013D-8A25-4F39-9A0B-0DA3CD648DEC}"/>
                  </a:ext>
                </a:extLst>
              </p:cNvPr>
              <p:cNvSpPr txBox="1">
                <a:spLocks noRot="1" noChangeAspect="1" noMove="1" noResize="1" noEditPoints="1" noAdjustHandles="1" noChangeArrowheads="1" noChangeShapeType="1" noTextEdit="1"/>
              </p:cNvSpPr>
              <p:nvPr/>
            </p:nvSpPr>
            <p:spPr>
              <a:xfrm>
                <a:off x="1124338" y="4906949"/>
                <a:ext cx="10524102" cy="954107"/>
              </a:xfrm>
              <a:prstGeom prst="rect">
                <a:avLst/>
              </a:prstGeom>
              <a:blipFill>
                <a:blip r:embed="rId6"/>
                <a:stretch>
                  <a:fillRect l="-1158" t="-7051" b="-17308"/>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6D7D731A-7D43-4BC0-998C-409D12328C61}"/>
              </a:ext>
            </a:extLst>
          </p:cNvPr>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sng" strike="noStrike" kern="1200" cap="none" spc="0" normalizeH="0" baseline="0" noProof="0" dirty="0">
                <a:ln>
                  <a:noFill/>
                </a:ln>
                <a:solidFill>
                  <a:srgbClr val="B61616"/>
                </a:solidFill>
                <a:effectLst/>
                <a:uLnTx/>
                <a:uFillTx/>
                <a:latin typeface="Helvetica" panose="020B0604020202020204" pitchFamily="34" charset="0"/>
                <a:ea typeface="黑体"/>
                <a:cs typeface="+mn-cs"/>
                <a:hlinkClick r:id="rId7"/>
              </a:rPr>
              <a:t>1901.06523</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207169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A7A6F-9D9F-4DFA-A2D2-81E9B49CACB2}"/>
              </a:ext>
            </a:extLst>
          </p:cNvPr>
          <p:cNvSpPr>
            <a:spLocks noGrp="1"/>
          </p:cNvSpPr>
          <p:nvPr>
            <p:ph type="title"/>
          </p:nvPr>
        </p:nvSpPr>
        <p:spPr/>
        <p:txBody>
          <a:bodyPr/>
          <a:lstStyle/>
          <a:p>
            <a:r>
              <a:rPr lang="en-US" altLang="zh-CN" dirty="0">
                <a:solidFill>
                  <a:srgbClr val="000000"/>
                </a:solidFill>
                <a:latin typeface="NimbusRomNo9L-Regu"/>
              </a:rPr>
              <a:t>DNN: one hidden layer net</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9654A5E-7ACB-449A-B0D0-220FC0321277}"/>
                  </a:ext>
                </a:extLst>
              </p:cNvPr>
              <p:cNvSpPr txBox="1"/>
              <p:nvPr/>
            </p:nvSpPr>
            <p:spPr>
              <a:xfrm>
                <a:off x="2658498" y="1775508"/>
                <a:ext cx="8153400" cy="44210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Where </a:t>
                </a:r>
                <a14:m>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acc>
                          <m:accPr>
                            <m:chr m:val="̂"/>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acc>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e>
                    </m:d>
                  </m:oMath>
                </a14:m>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9" name="文本框 8">
                <a:extLst>
                  <a:ext uri="{FF2B5EF4-FFF2-40B4-BE49-F238E27FC236}">
                    <a16:creationId xmlns:a16="http://schemas.microsoft.com/office/drawing/2014/main" id="{59654A5E-7ACB-449A-B0D0-220FC0321277}"/>
                  </a:ext>
                </a:extLst>
              </p:cNvPr>
              <p:cNvSpPr txBox="1">
                <a:spLocks noRot="1" noChangeAspect="1" noMove="1" noResize="1" noEditPoints="1" noAdjustHandles="1" noChangeArrowheads="1" noChangeShapeType="1" noTextEdit="1"/>
              </p:cNvSpPr>
              <p:nvPr/>
            </p:nvSpPr>
            <p:spPr>
              <a:xfrm>
                <a:off x="2658498" y="1775508"/>
                <a:ext cx="8153400" cy="442109"/>
              </a:xfrm>
              <a:prstGeom prst="rect">
                <a:avLst/>
              </a:prstGeom>
              <a:blipFill>
                <a:blip r:embed="rId2"/>
                <a:stretch>
                  <a:fillRect l="-747" t="-5479" b="-191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DD348AF-729D-4AEC-92D6-38FCA94AB3AC}"/>
                  </a:ext>
                </a:extLst>
              </p:cNvPr>
              <p:cNvSpPr/>
              <p:nvPr/>
            </p:nvSpPr>
            <p:spPr>
              <a:xfrm>
                <a:off x="2600960" y="1006732"/>
                <a:ext cx="4218784" cy="108491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den>
                          </m:f>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func>
                        <m:funcPr>
                          <m:ctrlPr>
                            <a:rPr kumimoji="0"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a:ln>
                                <a:noFill/>
                              </a:ln>
                              <a:solidFill>
                                <a:srgbClr val="FF0000"/>
                              </a:solidFill>
                              <a:effectLst/>
                              <a:uLnTx/>
                              <a:uFillTx/>
                              <a:latin typeface="Cambria Math" panose="02040503050406030204" pitchFamily="18" charset="0"/>
                              <a:cs typeface="+mn-cs"/>
                            </a:rPr>
                            <m:t>exp</m:t>
                          </m:r>
                        </m:fName>
                        <m:e>
                          <m:d>
                            <m:d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f>
                                    <m:f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𝜋</m:t>
                                      </m:r>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𝑘</m:t>
                                      </m:r>
                                    </m:num>
                                    <m:den>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2</m:t>
                                      </m:r>
                                      <m:sSub>
                                        <m:sSub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Sub>
                                    </m:den>
                                  </m:f>
                                </m:e>
                              </m:d>
                            </m:e>
                          </m:d>
                        </m:e>
                      </m:func>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𝐺</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endParaRPr>
              </a:p>
            </p:txBody>
          </p:sp>
        </mc:Choice>
        <mc:Fallback xmlns="">
          <p:sp>
            <p:nvSpPr>
              <p:cNvPr id="10" name="矩形 9">
                <a:extLst>
                  <a:ext uri="{FF2B5EF4-FFF2-40B4-BE49-F238E27FC236}">
                    <a16:creationId xmlns:a16="http://schemas.microsoft.com/office/drawing/2014/main" id="{2DD348AF-729D-4AEC-92D6-38FCA94AB3AC}"/>
                  </a:ext>
                </a:extLst>
              </p:cNvPr>
              <p:cNvSpPr>
                <a:spLocks noRot="1" noChangeAspect="1" noMove="1" noResize="1" noEditPoints="1" noAdjustHandles="1" noChangeArrowheads="1" noChangeShapeType="1" noTextEdit="1"/>
              </p:cNvSpPr>
              <p:nvPr/>
            </p:nvSpPr>
            <p:spPr>
              <a:xfrm>
                <a:off x="2600960" y="1006732"/>
                <a:ext cx="4218784" cy="1084912"/>
              </a:xfrm>
              <a:prstGeom prst="rect">
                <a:avLst/>
              </a:prstGeom>
              <a:blipFill>
                <a:blip r:embed="rId3"/>
                <a:stretch>
                  <a:fillRect/>
                </a:stretch>
              </a:blipFill>
            </p:spPr>
            <p:txBody>
              <a:bodyPr/>
              <a:lstStyle/>
              <a:p>
                <a:r>
                  <a:rPr lang="zh-CN" altLang="en-US">
                    <a:noFill/>
                  </a:rPr>
                  <a:t> </a:t>
                </a:r>
              </a:p>
            </p:txBody>
          </p:sp>
        </mc:Fallback>
      </mc:AlternateContent>
      <p:grpSp>
        <p:nvGrpSpPr>
          <p:cNvPr id="11" name="Group 26">
            <a:extLst>
              <a:ext uri="{FF2B5EF4-FFF2-40B4-BE49-F238E27FC236}">
                <a16:creationId xmlns:a16="http://schemas.microsoft.com/office/drawing/2014/main" id="{76208416-F3F9-48F5-BC7F-200D794EA4AE}"/>
              </a:ext>
            </a:extLst>
          </p:cNvPr>
          <p:cNvGrpSpPr/>
          <p:nvPr/>
        </p:nvGrpSpPr>
        <p:grpSpPr>
          <a:xfrm>
            <a:off x="7585083" y="1006731"/>
            <a:ext cx="860739" cy="1455923"/>
            <a:chOff x="5711780" y="1455948"/>
            <a:chExt cx="525888" cy="950047"/>
          </a:xfrm>
        </p:grpSpPr>
        <p:cxnSp>
          <p:nvCxnSpPr>
            <p:cNvPr id="12" name="直接箭头连接符 15">
              <a:extLst>
                <a:ext uri="{FF2B5EF4-FFF2-40B4-BE49-F238E27FC236}">
                  <a16:creationId xmlns:a16="http://schemas.microsoft.com/office/drawing/2014/main" id="{844DF9DF-0131-44BA-A10A-003DFA078609}"/>
                </a:ext>
              </a:extLst>
            </p:cNvPr>
            <p:cNvCxnSpPr>
              <a:cxnSpLocks/>
            </p:cNvCxnSpPr>
            <p:nvPr/>
          </p:nvCxnSpPr>
          <p:spPr>
            <a:xfrm flipH="1">
              <a:off x="5711780" y="1455948"/>
              <a:ext cx="457200" cy="735465"/>
            </a:xfrm>
            <a:prstGeom prst="straightConnector1">
              <a:avLst/>
            </a:prstGeom>
            <a:noFill/>
            <a:ln w="28575" cap="flat" cmpd="sng" algn="ctr">
              <a:solidFill>
                <a:srgbClr val="00CC99">
                  <a:shade val="95000"/>
                  <a:satMod val="105000"/>
                </a:srgbClr>
              </a:solidFill>
              <a:prstDash val="solid"/>
              <a:tailEnd type="triangle"/>
            </a:ln>
            <a:effectLst/>
          </p:spPr>
        </p:cxnSp>
        <p:cxnSp>
          <p:nvCxnSpPr>
            <p:cNvPr id="13" name="直接箭头连接符 17">
              <a:extLst>
                <a:ext uri="{FF2B5EF4-FFF2-40B4-BE49-F238E27FC236}">
                  <a16:creationId xmlns:a16="http://schemas.microsoft.com/office/drawing/2014/main" id="{1111EA2A-1AE0-465D-86B2-50617EE2F284}"/>
                </a:ext>
              </a:extLst>
            </p:cNvPr>
            <p:cNvCxnSpPr>
              <a:cxnSpLocks/>
            </p:cNvCxnSpPr>
            <p:nvPr/>
          </p:nvCxnSpPr>
          <p:spPr>
            <a:xfrm>
              <a:off x="6168980" y="1455948"/>
              <a:ext cx="68688" cy="267467"/>
            </a:xfrm>
            <a:prstGeom prst="straightConnector1">
              <a:avLst/>
            </a:prstGeom>
            <a:noFill/>
            <a:ln w="28575" cap="flat" cmpd="sng" algn="ctr">
              <a:solidFill>
                <a:srgbClr val="00CC99">
                  <a:shade val="95000"/>
                  <a:satMod val="105000"/>
                </a:srgbClr>
              </a:solidFill>
              <a:prstDash val="solid"/>
              <a:tailEnd type="triangle"/>
            </a:ln>
            <a:effectLst/>
          </p:spPr>
        </p:cxnSp>
        <p:cxnSp>
          <p:nvCxnSpPr>
            <p:cNvPr id="14" name="直接箭头连接符 19">
              <a:extLst>
                <a:ext uri="{FF2B5EF4-FFF2-40B4-BE49-F238E27FC236}">
                  <a16:creationId xmlns:a16="http://schemas.microsoft.com/office/drawing/2014/main" id="{2D330F8C-BE99-4747-BDAE-5A8FE72E652D}"/>
                </a:ext>
              </a:extLst>
            </p:cNvPr>
            <p:cNvCxnSpPr>
              <a:cxnSpLocks/>
            </p:cNvCxnSpPr>
            <p:nvPr/>
          </p:nvCxnSpPr>
          <p:spPr>
            <a:xfrm flipH="1">
              <a:off x="5804079" y="1455948"/>
              <a:ext cx="364901" cy="950047"/>
            </a:xfrm>
            <a:prstGeom prst="straightConnector1">
              <a:avLst/>
            </a:prstGeom>
            <a:noFill/>
            <a:ln w="28575" cap="flat" cmpd="sng" algn="ctr">
              <a:solidFill>
                <a:srgbClr val="000000">
                  <a:shade val="95000"/>
                  <a:satMod val="105000"/>
                </a:srgbClr>
              </a:solidFill>
              <a:prstDash val="solid"/>
              <a:tailEnd type="triangle"/>
            </a:ln>
            <a:effectLst/>
          </p:spPr>
        </p:cxnSp>
      </p:grpSp>
      <p:sp>
        <p:nvSpPr>
          <p:cNvPr id="15" name="TextBox 27">
            <a:extLst>
              <a:ext uri="{FF2B5EF4-FFF2-40B4-BE49-F238E27FC236}">
                <a16:creationId xmlns:a16="http://schemas.microsoft.com/office/drawing/2014/main" id="{DF11F77A-F335-4FB8-8B15-6C0D81105930}"/>
              </a:ext>
            </a:extLst>
          </p:cNvPr>
          <p:cNvSpPr txBox="1"/>
          <p:nvPr/>
        </p:nvSpPr>
        <p:spPr>
          <a:xfrm>
            <a:off x="7265921" y="1058757"/>
            <a:ext cx="748315"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CC99">
                    <a:lumMod val="75000"/>
                  </a:srgbClr>
                </a:solidFill>
                <a:effectLst/>
                <a:uLnTx/>
                <a:uFillTx/>
                <a:latin typeface="Times New Roman" panose="02020603050405020304" pitchFamily="18" charset="0"/>
                <a:ea typeface="黑体"/>
                <a:cs typeface="+mn-cs"/>
              </a:rPr>
              <a:t>Low </a:t>
            </a:r>
            <a:r>
              <a:rPr kumimoji="0" lang="en-US" sz="2000" b="0" i="0" u="none" strike="noStrike" kern="1200" cap="none" spc="0" normalizeH="0" baseline="0" noProof="0" dirty="0" err="1">
                <a:ln>
                  <a:noFill/>
                </a:ln>
                <a:solidFill>
                  <a:srgbClr val="00CC99">
                    <a:lumMod val="75000"/>
                  </a:srgbClr>
                </a:solidFill>
                <a:effectLst/>
                <a:uLnTx/>
                <a:uFillTx/>
                <a:latin typeface="Times New Roman" panose="02020603050405020304" pitchFamily="18" charset="0"/>
                <a:ea typeface="黑体"/>
                <a:cs typeface="+mn-cs"/>
              </a:rPr>
              <a:t>freq</a:t>
            </a:r>
            <a:endParaRPr kumimoji="0" lang="en-US" sz="2000" b="0" i="0" u="none" strike="noStrike" kern="1200" cap="none" spc="0" normalizeH="0" baseline="0" noProof="0" dirty="0">
              <a:ln>
                <a:noFill/>
              </a:ln>
              <a:solidFill>
                <a:srgbClr val="00CC99">
                  <a:lumMod val="75000"/>
                </a:srgbClr>
              </a:solidFill>
              <a:effectLst/>
              <a:uLnTx/>
              <a:uFillTx/>
              <a:latin typeface="Times New Roman" panose="02020603050405020304" pitchFamily="18" charset="0"/>
              <a:ea typeface="黑体"/>
              <a:cs typeface="+mn-cs"/>
            </a:endParaRPr>
          </a:p>
        </p:txBody>
      </p:sp>
      <p:sp>
        <p:nvSpPr>
          <p:cNvPr id="16" name="TextBox 28">
            <a:extLst>
              <a:ext uri="{FF2B5EF4-FFF2-40B4-BE49-F238E27FC236}">
                <a16:creationId xmlns:a16="http://schemas.microsoft.com/office/drawing/2014/main" id="{60CC19BE-65D1-42A8-AA71-B71F15E2E75D}"/>
              </a:ext>
            </a:extLst>
          </p:cNvPr>
          <p:cNvSpPr txBox="1"/>
          <p:nvPr/>
        </p:nvSpPr>
        <p:spPr>
          <a:xfrm>
            <a:off x="8466360" y="870872"/>
            <a:ext cx="748315"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CC99">
                    <a:lumMod val="75000"/>
                  </a:srgbClr>
                </a:solidFill>
                <a:effectLst/>
                <a:uLnTx/>
                <a:uFillTx/>
                <a:latin typeface="Times New Roman" panose="02020603050405020304" pitchFamily="18" charset="0"/>
                <a:ea typeface="黑体"/>
                <a:cs typeface="+mn-cs"/>
              </a:rPr>
              <a:t>high </a:t>
            </a:r>
            <a:r>
              <a:rPr kumimoji="0" lang="en-US" sz="2000" b="0" i="0" u="none" strike="noStrike" kern="1200" cap="none" spc="0" normalizeH="0" baseline="0" noProof="0" dirty="0" err="1">
                <a:ln>
                  <a:noFill/>
                </a:ln>
                <a:solidFill>
                  <a:srgbClr val="00CC99">
                    <a:lumMod val="75000"/>
                  </a:srgbClr>
                </a:solidFill>
                <a:effectLst/>
                <a:uLnTx/>
                <a:uFillTx/>
                <a:latin typeface="Times New Roman" panose="02020603050405020304" pitchFamily="18" charset="0"/>
                <a:ea typeface="黑体"/>
                <a:cs typeface="+mn-cs"/>
              </a:rPr>
              <a:t>freq</a:t>
            </a:r>
            <a:endParaRPr kumimoji="0" lang="en-US" sz="2000" b="0" i="0" u="none" strike="noStrike" kern="1200" cap="none" spc="0" normalizeH="0" baseline="0" noProof="0" dirty="0">
              <a:ln>
                <a:noFill/>
              </a:ln>
              <a:solidFill>
                <a:srgbClr val="00CC99">
                  <a:lumMod val="75000"/>
                </a:srgbClr>
              </a:solidFill>
              <a:effectLst/>
              <a:uLnTx/>
              <a:uFillTx/>
              <a:latin typeface="Times New Roman" panose="02020603050405020304" pitchFamily="18" charset="0"/>
              <a:ea typeface="黑体"/>
              <a:cs typeface="+mn-cs"/>
            </a:endParaRPr>
          </a:p>
        </p:txBody>
      </p:sp>
      <p:pic>
        <p:nvPicPr>
          <p:cNvPr id="20" name="图片 19">
            <a:extLst>
              <a:ext uri="{FF2B5EF4-FFF2-40B4-BE49-F238E27FC236}">
                <a16:creationId xmlns:a16="http://schemas.microsoft.com/office/drawing/2014/main" id="{4D2F897C-E2D8-40E9-AD27-BE4ACD94847F}"/>
              </a:ext>
            </a:extLst>
          </p:cNvPr>
          <p:cNvPicPr>
            <a:picLocks noChangeAspect="1"/>
          </p:cNvPicPr>
          <p:nvPr/>
        </p:nvPicPr>
        <p:blipFill>
          <a:blip r:embed="rId4"/>
          <a:stretch>
            <a:fillRect/>
          </a:stretch>
        </p:blipFill>
        <p:spPr>
          <a:xfrm>
            <a:off x="1641481" y="2659404"/>
            <a:ext cx="8624558" cy="1933836"/>
          </a:xfrm>
          <a:prstGeom prst="rect">
            <a:avLst/>
          </a:prstGeom>
        </p:spPr>
      </p:pic>
      <mc:AlternateContent xmlns:mc="http://schemas.openxmlformats.org/markup-compatibility/2006" xmlns:a14="http://schemas.microsoft.com/office/drawing/2010/main">
        <mc:Choice Requires="a14">
          <p:sp>
            <p:nvSpPr>
              <p:cNvPr id="21" name="TextBox 1">
                <a:extLst>
                  <a:ext uri="{FF2B5EF4-FFF2-40B4-BE49-F238E27FC236}">
                    <a16:creationId xmlns:a16="http://schemas.microsoft.com/office/drawing/2014/main" id="{5C077C22-D730-4560-938A-AAEA019EAAFC}"/>
                  </a:ext>
                </a:extLst>
              </p:cNvPr>
              <p:cNvSpPr txBox="1"/>
              <p:nvPr/>
            </p:nvSpPr>
            <p:spPr>
              <a:xfrm>
                <a:off x="1765764" y="4789990"/>
                <a:ext cx="875632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Low </a:t>
                </a:r>
                <a:r>
                  <a:rPr kumimoji="0" lang="en-US" sz="2800" b="1" i="0" u="none" strike="noStrike" kern="1200" cap="none" spc="0" normalizeH="0" baseline="0" noProof="0" dirty="0" err="1">
                    <a:ln>
                      <a:noFill/>
                    </a:ln>
                    <a:solidFill>
                      <a:srgbClr val="FF0000"/>
                    </a:solidFill>
                    <a:effectLst/>
                    <a:uLnTx/>
                    <a:uFillTx/>
                    <a:latin typeface="Times New Roman" panose="02020603050405020304" pitchFamily="18" charset="0"/>
                    <a:ea typeface="黑体"/>
                    <a:cs typeface="+mn-cs"/>
                  </a:rPr>
                  <a:t>freq</a:t>
                </a:r>
                <a:r>
                  <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 grad &gt; high </a:t>
                </a:r>
                <a:r>
                  <a:rPr kumimoji="0" lang="en-US" sz="2800" b="1" i="0" u="none" strike="noStrike" kern="1200" cap="none" spc="0" normalizeH="0" baseline="0" noProof="0" dirty="0" err="1">
                    <a:ln>
                      <a:noFill/>
                    </a:ln>
                    <a:solidFill>
                      <a:srgbClr val="FF0000"/>
                    </a:solidFill>
                    <a:effectLst/>
                    <a:uLnTx/>
                    <a:uFillTx/>
                    <a:latin typeface="Times New Roman" panose="02020603050405020304" pitchFamily="18" charset="0"/>
                    <a:ea typeface="黑体"/>
                    <a:cs typeface="+mn-cs"/>
                  </a:rPr>
                  <a:t>freq</a:t>
                </a:r>
                <a:r>
                  <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 grad </a:t>
                </a: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almost surely as </a:t>
                </a:r>
                <a14:m>
                  <m:oMath xmlns:m="http://schemas.openxmlformats.org/officeDocument/2006/math">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𝜹</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𝟎</m:t>
                    </m:r>
                  </m:oMath>
                </a14:m>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a:t>
                </a:r>
                <a:endPar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endParaRPr>
              </a:p>
            </p:txBody>
          </p:sp>
        </mc:Choice>
        <mc:Fallback xmlns="">
          <p:sp>
            <p:nvSpPr>
              <p:cNvPr id="21" name="TextBox 1">
                <a:extLst>
                  <a:ext uri="{FF2B5EF4-FFF2-40B4-BE49-F238E27FC236}">
                    <a16:creationId xmlns:a16="http://schemas.microsoft.com/office/drawing/2014/main" id="{5C077C22-D730-4560-938A-AAEA019EAAFC}"/>
                  </a:ext>
                </a:extLst>
              </p:cNvPr>
              <p:cNvSpPr txBox="1">
                <a:spLocks noRot="1" noChangeAspect="1" noMove="1" noResize="1" noEditPoints="1" noAdjustHandles="1" noChangeArrowheads="1" noChangeShapeType="1" noTextEdit="1"/>
              </p:cNvSpPr>
              <p:nvPr/>
            </p:nvSpPr>
            <p:spPr>
              <a:xfrm>
                <a:off x="1765764" y="4789990"/>
                <a:ext cx="8756329" cy="523220"/>
              </a:xfrm>
              <a:prstGeom prst="rect">
                <a:avLst/>
              </a:prstGeom>
              <a:blipFill>
                <a:blip r:embed="rId5"/>
                <a:stretch>
                  <a:fillRect l="-1462" t="-12791" b="-31395"/>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DA102676-816E-4AF8-9FCF-ECD771DD1B5B}"/>
              </a:ext>
            </a:extLst>
          </p:cNvPr>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sng" strike="noStrike" kern="1200" cap="none" spc="0" normalizeH="0" baseline="0" noProof="0" dirty="0">
                <a:ln>
                  <a:noFill/>
                </a:ln>
                <a:solidFill>
                  <a:srgbClr val="B61616"/>
                </a:solidFill>
                <a:effectLst/>
                <a:uLnTx/>
                <a:uFillTx/>
                <a:latin typeface="Helvetica" panose="020B0604020202020204" pitchFamily="34" charset="0"/>
                <a:ea typeface="黑体"/>
                <a:cs typeface="+mn-cs"/>
                <a:hlinkClick r:id="rId6"/>
              </a:rPr>
              <a:t>1901.06523</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7" name="TextBox 1">
            <a:extLst>
              <a:ext uri="{FF2B5EF4-FFF2-40B4-BE49-F238E27FC236}">
                <a16:creationId xmlns:a16="http://schemas.microsoft.com/office/drawing/2014/main" id="{AD36F98E-3320-490B-8E29-0C4741D16C7C}"/>
              </a:ext>
            </a:extLst>
          </p:cNvPr>
          <p:cNvSpPr txBox="1"/>
          <p:nvPr/>
        </p:nvSpPr>
        <p:spPr>
          <a:xfrm>
            <a:off x="1717835" y="5400503"/>
            <a:ext cx="875632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Also can be extended to general neural network.</a:t>
            </a:r>
          </a:p>
        </p:txBody>
      </p:sp>
    </p:spTree>
    <p:extLst>
      <p:ext uri="{BB962C8B-B14F-4D97-AF65-F5344CB8AC3E}">
        <p14:creationId xmlns:p14="http://schemas.microsoft.com/office/powerpoint/2010/main" val="3066161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E783B1D-6422-B14D-85F5-ED899BDDB36D}"/>
              </a:ext>
            </a:extLst>
          </p:cNvPr>
          <p:cNvSpPr txBox="1"/>
          <p:nvPr/>
        </p:nvSpPr>
        <p:spPr>
          <a:xfrm>
            <a:off x="661011" y="226342"/>
            <a:ext cx="1088466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Picture of deep learning</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with</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implicit bias</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3797635A-BDB4-C74E-8D29-B13F8F35DFBD}"/>
              </a:ext>
            </a:extLst>
          </p:cNvPr>
          <p:cNvGrpSpPr/>
          <p:nvPr/>
        </p:nvGrpSpPr>
        <p:grpSpPr>
          <a:xfrm>
            <a:off x="2464191" y="1235348"/>
            <a:ext cx="8461733" cy="5251399"/>
            <a:chOff x="2464191" y="1235348"/>
            <a:chExt cx="8461733" cy="5251399"/>
          </a:xfrm>
        </p:grpSpPr>
        <p:sp>
          <p:nvSpPr>
            <p:cNvPr id="8" name="Rectangle 7">
              <a:extLst>
                <a:ext uri="{FF2B5EF4-FFF2-40B4-BE49-F238E27FC236}">
                  <a16:creationId xmlns:a16="http://schemas.microsoft.com/office/drawing/2014/main" id="{D518B96A-3874-FA4D-BC50-977689984472}"/>
                </a:ext>
              </a:extLst>
            </p:cNvPr>
            <p:cNvSpPr/>
            <p:nvPr/>
          </p:nvSpPr>
          <p:spPr>
            <a:xfrm>
              <a:off x="2464191" y="1235348"/>
              <a:ext cx="8461733" cy="52513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F67E4DB-CE13-AE46-A3FF-0DC99BEA4F0D}"/>
                </a:ext>
              </a:extLst>
            </p:cNvPr>
            <p:cNvSpPr/>
            <p:nvPr/>
          </p:nvSpPr>
          <p:spPr>
            <a:xfrm>
              <a:off x="4373880" y="1615440"/>
              <a:ext cx="6380479" cy="463296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11AC60D-AF24-5F42-AAD3-CAB609ADEA38}"/>
                </a:ext>
              </a:extLst>
            </p:cNvPr>
            <p:cNvSpPr/>
            <p:nvPr/>
          </p:nvSpPr>
          <p:spPr>
            <a:xfrm>
              <a:off x="5590486" y="2958870"/>
              <a:ext cx="3472412" cy="2509659"/>
            </a:xfrm>
            <a:prstGeom prst="ellipse">
              <a:avLst/>
            </a:prstGeom>
            <a:solidFill>
              <a:srgbClr val="00F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 name="Connector: Curved 7">
              <a:extLst>
                <a:ext uri="{FF2B5EF4-FFF2-40B4-BE49-F238E27FC236}">
                  <a16:creationId xmlns:a16="http://schemas.microsoft.com/office/drawing/2014/main" id="{5DF4225B-40F7-6545-BDC5-784169F2B03D}"/>
                </a:ext>
              </a:extLst>
            </p:cNvPr>
            <p:cNvCxnSpPr>
              <a:cxnSpLocks/>
              <a:stCxn id="11" idx="6"/>
              <a:endCxn id="13" idx="0"/>
            </p:cNvCxnSpPr>
            <p:nvPr/>
          </p:nvCxnSpPr>
          <p:spPr>
            <a:xfrm>
              <a:off x="4593954" y="2269801"/>
              <a:ext cx="2308705" cy="791786"/>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CC0246C-5238-354B-A689-2F6FF5E1A125}"/>
                </a:ext>
              </a:extLst>
            </p:cNvPr>
            <p:cNvSpPr/>
            <p:nvPr/>
          </p:nvSpPr>
          <p:spPr>
            <a:xfrm>
              <a:off x="4414976" y="2183968"/>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5454A6B0-7AE6-7943-B841-6214444C1CD6}"/>
                </a:ext>
              </a:extLst>
            </p:cNvPr>
            <p:cNvSpPr/>
            <p:nvPr/>
          </p:nvSpPr>
          <p:spPr>
            <a:xfrm>
              <a:off x="6813170" y="3061587"/>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106A686-3DB4-854D-AD8F-0974E4FE34B4}"/>
                </a:ext>
              </a:extLst>
            </p:cNvPr>
            <p:cNvSpPr/>
            <p:nvPr/>
          </p:nvSpPr>
          <p:spPr>
            <a:xfrm>
              <a:off x="2916577" y="5584578"/>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Parameter space</a:t>
              </a:r>
            </a:p>
          </p:txBody>
        </p:sp>
        <p:sp>
          <p:nvSpPr>
            <p:cNvPr id="20" name="Rectangle 19">
              <a:extLst>
                <a:ext uri="{FF2B5EF4-FFF2-40B4-BE49-F238E27FC236}">
                  <a16:creationId xmlns:a16="http://schemas.microsoft.com/office/drawing/2014/main" id="{2B6F4B02-2467-7740-A68F-3B0F4AB65499}"/>
                </a:ext>
              </a:extLst>
            </p:cNvPr>
            <p:cNvSpPr/>
            <p:nvPr/>
          </p:nvSpPr>
          <p:spPr>
            <a:xfrm>
              <a:off x="6302067" y="5430985"/>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Global minima</a:t>
              </a:r>
            </a:p>
          </p:txBody>
        </p:sp>
        <p:sp>
          <p:nvSpPr>
            <p:cNvPr id="28" name="TextBox 27">
              <a:extLst>
                <a:ext uri="{FF2B5EF4-FFF2-40B4-BE49-F238E27FC236}">
                  <a16:creationId xmlns:a16="http://schemas.microsoft.com/office/drawing/2014/main" id="{355D954B-755A-674D-87F5-D569CB96F5BC}"/>
                </a:ext>
              </a:extLst>
            </p:cNvPr>
            <p:cNvSpPr txBox="1"/>
            <p:nvPr/>
          </p:nvSpPr>
          <p:spPr>
            <a:xfrm>
              <a:off x="6381509" y="3147420"/>
              <a:ext cx="1750077"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Low frequency interpolations</a:t>
              </a:r>
            </a:p>
          </p:txBody>
        </p:sp>
      </p:grpSp>
      <p:sp>
        <p:nvSpPr>
          <p:cNvPr id="30" name="TextBox 29">
            <a:extLst>
              <a:ext uri="{FF2B5EF4-FFF2-40B4-BE49-F238E27FC236}">
                <a16:creationId xmlns:a16="http://schemas.microsoft.com/office/drawing/2014/main" id="{FB87A8ED-6D52-AE4E-8E72-32CC5E04CB19}"/>
              </a:ext>
            </a:extLst>
          </p:cNvPr>
          <p:cNvSpPr txBox="1"/>
          <p:nvPr/>
        </p:nvSpPr>
        <p:spPr>
          <a:xfrm>
            <a:off x="340196" y="2958870"/>
            <a:ext cx="2552982"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loss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initialization  dynamics</a:t>
            </a:r>
          </a:p>
        </p:txBody>
      </p:sp>
      <p:sp>
        <p:nvSpPr>
          <p:cNvPr id="2" name="矩形 1">
            <a:extLst>
              <a:ext uri="{FF2B5EF4-FFF2-40B4-BE49-F238E27FC236}">
                <a16:creationId xmlns:a16="http://schemas.microsoft.com/office/drawing/2014/main" id="{E1356159-FC61-FBA5-C105-D9371B4CA81F}"/>
              </a:ext>
            </a:extLst>
          </p:cNvPr>
          <p:cNvSpPr/>
          <p:nvPr/>
        </p:nvSpPr>
        <p:spPr>
          <a:xfrm>
            <a:off x="7291352" y="2958870"/>
            <a:ext cx="45719" cy="247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E09EADC-224A-C93C-335C-8BB5A0B204D2}"/>
              </a:ext>
            </a:extLst>
          </p:cNvPr>
          <p:cNvSpPr txBox="1"/>
          <p:nvPr/>
        </p:nvSpPr>
        <p:spPr>
          <a:xfrm>
            <a:off x="5918200" y="3916680"/>
            <a:ext cx="1137186" cy="646331"/>
          </a:xfrm>
          <a:prstGeom prst="rect">
            <a:avLst/>
          </a:prstGeom>
          <a:noFill/>
        </p:spPr>
        <p:txBody>
          <a:bodyPr wrap="square" rtlCol="0">
            <a:spAutoFit/>
          </a:bodyPr>
          <a:lstStyle/>
          <a:p>
            <a:r>
              <a:rPr lang="en-US" altLang="zh-CN" b="1" dirty="0"/>
              <a:t>Linear regime</a:t>
            </a:r>
            <a:endParaRPr lang="zh-CN" altLang="en-US" b="1" dirty="0"/>
          </a:p>
        </p:txBody>
      </p:sp>
      <p:sp>
        <p:nvSpPr>
          <p:cNvPr id="24" name="文本框 23">
            <a:extLst>
              <a:ext uri="{FF2B5EF4-FFF2-40B4-BE49-F238E27FC236}">
                <a16:creationId xmlns:a16="http://schemas.microsoft.com/office/drawing/2014/main" id="{C8BC6355-5D26-8AF8-9A3C-EE013F3942B4}"/>
              </a:ext>
            </a:extLst>
          </p:cNvPr>
          <p:cNvSpPr txBox="1"/>
          <p:nvPr/>
        </p:nvSpPr>
        <p:spPr>
          <a:xfrm>
            <a:off x="7620824" y="3931920"/>
            <a:ext cx="1359616" cy="646331"/>
          </a:xfrm>
          <a:prstGeom prst="rect">
            <a:avLst/>
          </a:prstGeom>
          <a:noFill/>
        </p:spPr>
        <p:txBody>
          <a:bodyPr wrap="square" rtlCol="0">
            <a:spAutoFit/>
          </a:bodyPr>
          <a:lstStyle/>
          <a:p>
            <a:r>
              <a:rPr lang="en-US" altLang="zh-CN" b="1" dirty="0"/>
              <a:t>Non-Linear regime</a:t>
            </a:r>
            <a:endParaRPr lang="zh-CN" altLang="en-US" b="1" dirty="0"/>
          </a:p>
        </p:txBody>
      </p:sp>
      <p:sp>
        <p:nvSpPr>
          <p:cNvPr id="25" name="文本框 24">
            <a:extLst>
              <a:ext uri="{FF2B5EF4-FFF2-40B4-BE49-F238E27FC236}">
                <a16:creationId xmlns:a16="http://schemas.microsoft.com/office/drawing/2014/main" id="{B3B768FE-BBDA-D88A-B6AA-51242EE48EC5}"/>
              </a:ext>
            </a:extLst>
          </p:cNvPr>
          <p:cNvSpPr txBox="1"/>
          <p:nvPr/>
        </p:nvSpPr>
        <p:spPr>
          <a:xfrm>
            <a:off x="6129205" y="4514335"/>
            <a:ext cx="1137186" cy="646331"/>
          </a:xfrm>
          <a:prstGeom prst="rect">
            <a:avLst/>
          </a:prstGeom>
          <a:noFill/>
        </p:spPr>
        <p:txBody>
          <a:bodyPr wrap="square" rtlCol="0">
            <a:spAutoFit/>
          </a:bodyPr>
          <a:lstStyle/>
          <a:p>
            <a:r>
              <a:rPr lang="en-US" altLang="zh-CN" b="1" dirty="0"/>
              <a:t>Nearest</a:t>
            </a:r>
          </a:p>
          <a:p>
            <a:r>
              <a:rPr lang="en-US" altLang="zh-CN" b="1" dirty="0"/>
              <a:t>solution</a:t>
            </a:r>
            <a:endParaRPr lang="zh-CN" altLang="en-US" b="1" dirty="0"/>
          </a:p>
        </p:txBody>
      </p:sp>
      <p:sp>
        <p:nvSpPr>
          <p:cNvPr id="26" name="文本框 25">
            <a:extLst>
              <a:ext uri="{FF2B5EF4-FFF2-40B4-BE49-F238E27FC236}">
                <a16:creationId xmlns:a16="http://schemas.microsoft.com/office/drawing/2014/main" id="{C24F13BE-8C20-0E42-1690-61BF9B0CEC60}"/>
              </a:ext>
            </a:extLst>
          </p:cNvPr>
          <p:cNvSpPr txBox="1"/>
          <p:nvPr/>
        </p:nvSpPr>
        <p:spPr>
          <a:xfrm>
            <a:off x="7362032" y="4584929"/>
            <a:ext cx="1489973" cy="369332"/>
          </a:xfrm>
          <a:prstGeom prst="rect">
            <a:avLst/>
          </a:prstGeom>
          <a:noFill/>
        </p:spPr>
        <p:txBody>
          <a:bodyPr wrap="square" rtlCol="0">
            <a:spAutoFit/>
          </a:bodyPr>
          <a:lstStyle/>
          <a:p>
            <a:r>
              <a:rPr lang="en-US" altLang="zh-CN" b="1" dirty="0"/>
              <a:t>Condensation</a:t>
            </a:r>
            <a:endParaRPr lang="zh-CN" altLang="en-US" b="1" dirty="0"/>
          </a:p>
        </p:txBody>
      </p:sp>
    </p:spTree>
    <p:custDataLst>
      <p:tags r:id="rId1"/>
    </p:custDataLst>
    <p:extLst>
      <p:ext uri="{BB962C8B-B14F-4D97-AF65-F5344CB8AC3E}">
        <p14:creationId xmlns:p14="http://schemas.microsoft.com/office/powerpoint/2010/main" val="2844179135"/>
      </p:ext>
    </p:extLst>
  </p:cSld>
  <p:clrMapOvr>
    <a:masterClrMapping/>
  </p:clrMapOvr>
  <mc:AlternateContent xmlns:mc="http://schemas.openxmlformats.org/markup-compatibility/2006" xmlns:p14="http://schemas.microsoft.com/office/powerpoint/2010/main">
    <mc:Choice Requires="p14">
      <p:transition spd="slow" p14:dur="2000" advTm="96054"/>
    </mc:Choice>
    <mc:Fallback xmlns="">
      <p:transition spd="slow" advTm="96054"/>
    </mc:Fallback>
  </mc:AlternateContent>
  <p:extLst>
    <p:ext uri="{E180D4A7-C9FB-4DFB-919C-405C955672EB}">
      <p14:showEvtLst xmlns:p14="http://schemas.microsoft.com/office/powerpoint/2010/main">
        <p14:playEvt time="13762" objId="4"/>
        <p14:stopEvt time="47142" objId="4"/>
      </p14:showEvtLst>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2873202" y="0"/>
            <a:ext cx="7865535" cy="620712"/>
          </a:xfrm>
        </p:spPr>
        <p:txBody>
          <a:bodyPr/>
          <a:lstStyle/>
          <a:p>
            <a:r>
              <a:rPr lang="en-US" dirty="0">
                <a:solidFill>
                  <a:schemeClr val="tx2"/>
                </a:solidFill>
              </a:rPr>
              <a:t>Simple bias in practice</a:t>
            </a:r>
          </a:p>
        </p:txBody>
      </p:sp>
      <p:sp>
        <p:nvSpPr>
          <p:cNvPr id="3" name="标题 1">
            <a:extLst>
              <a:ext uri="{FF2B5EF4-FFF2-40B4-BE49-F238E27FC236}">
                <a16:creationId xmlns:a16="http://schemas.microsoft.com/office/drawing/2014/main" id="{0DD4DD28-BF11-306B-7232-0EC51F8A3C3B}"/>
              </a:ext>
            </a:extLst>
          </p:cNvPr>
          <p:cNvSpPr txBox="1">
            <a:spLocks/>
          </p:cNvSpPr>
          <p:nvPr/>
        </p:nvSpPr>
        <p:spPr>
          <a:xfrm>
            <a:off x="799903" y="796182"/>
            <a:ext cx="4166695" cy="98529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dirty="0"/>
              <a:t>Frequency</a:t>
            </a:r>
            <a:r>
              <a:rPr lang="zh-CN" altLang="en-US" dirty="0"/>
              <a:t> </a:t>
            </a:r>
            <a:r>
              <a:rPr lang="en-US" altLang="zh-CN" dirty="0"/>
              <a:t>Principle</a:t>
            </a:r>
            <a:r>
              <a:rPr lang="zh-CN" altLang="en-US" dirty="0"/>
              <a:t> </a:t>
            </a:r>
            <a:r>
              <a:rPr lang="zh-CN" altLang="en-US" sz="2400" dirty="0"/>
              <a:t>（频率原则）</a:t>
            </a:r>
            <a:endParaRPr lang="en-US" sz="2400" dirty="0"/>
          </a:p>
        </p:txBody>
      </p:sp>
      <p:pic>
        <p:nvPicPr>
          <p:cNvPr id="4" name="图片 3">
            <a:extLst>
              <a:ext uri="{FF2B5EF4-FFF2-40B4-BE49-F238E27FC236}">
                <a16:creationId xmlns:a16="http://schemas.microsoft.com/office/drawing/2014/main" id="{E44074A4-ABDB-6A50-EF63-57217D95DE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167" y="2033670"/>
            <a:ext cx="4691685" cy="3499456"/>
          </a:xfrm>
          <a:prstGeom prst="rect">
            <a:avLst/>
          </a:prstGeom>
        </p:spPr>
      </p:pic>
      <p:pic>
        <p:nvPicPr>
          <p:cNvPr id="5" name="图片 4">
            <a:extLst>
              <a:ext uri="{FF2B5EF4-FFF2-40B4-BE49-F238E27FC236}">
                <a16:creationId xmlns:a16="http://schemas.microsoft.com/office/drawing/2014/main" id="{73CD1478-EEDF-9F03-7D61-D19362486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5546" y="2387441"/>
            <a:ext cx="5822528" cy="2679146"/>
          </a:xfrm>
          <a:prstGeom prst="rect">
            <a:avLst/>
          </a:prstGeom>
        </p:spPr>
      </p:pic>
      <p:sp>
        <p:nvSpPr>
          <p:cNvPr id="6" name="标题 1">
            <a:extLst>
              <a:ext uri="{FF2B5EF4-FFF2-40B4-BE49-F238E27FC236}">
                <a16:creationId xmlns:a16="http://schemas.microsoft.com/office/drawing/2014/main" id="{795F63E7-222A-9ED7-7DC5-356338715F00}"/>
              </a:ext>
            </a:extLst>
          </p:cNvPr>
          <p:cNvSpPr txBox="1">
            <a:spLocks/>
          </p:cNvSpPr>
          <p:nvPr/>
        </p:nvSpPr>
        <p:spPr>
          <a:xfrm>
            <a:off x="7543477" y="796182"/>
            <a:ext cx="3006665" cy="98529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dirty="0"/>
              <a:t>Condensation</a:t>
            </a:r>
          </a:p>
          <a:p>
            <a:pPr algn="ctr"/>
            <a:r>
              <a:rPr lang="zh-CN" altLang="en-US" sz="2400" dirty="0"/>
              <a:t>（参数凝聚）</a:t>
            </a:r>
            <a:endParaRPr lang="en-US" sz="2400" dirty="0"/>
          </a:p>
        </p:txBody>
      </p:sp>
      <p:sp>
        <p:nvSpPr>
          <p:cNvPr id="7" name="标题 1">
            <a:extLst>
              <a:ext uri="{FF2B5EF4-FFF2-40B4-BE49-F238E27FC236}">
                <a16:creationId xmlns:a16="http://schemas.microsoft.com/office/drawing/2014/main" id="{E732B324-C93F-8587-9191-026A63802567}"/>
              </a:ext>
            </a:extLst>
          </p:cNvPr>
          <p:cNvSpPr txBox="1">
            <a:spLocks/>
          </p:cNvSpPr>
          <p:nvPr/>
        </p:nvSpPr>
        <p:spPr>
          <a:xfrm>
            <a:off x="553006" y="5276021"/>
            <a:ext cx="4166695" cy="608747"/>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dirty="0">
                <a:solidFill>
                  <a:schemeClr val="tx2"/>
                </a:solidFill>
              </a:rPr>
              <a:t>Low-frequency</a:t>
            </a:r>
            <a:r>
              <a:rPr lang="zh-CN" altLang="en-US" sz="2400" dirty="0">
                <a:solidFill>
                  <a:schemeClr val="tx2"/>
                </a:solidFill>
              </a:rPr>
              <a:t> </a:t>
            </a:r>
            <a:r>
              <a:rPr lang="en-US" altLang="zh-CN" sz="2400" dirty="0">
                <a:solidFill>
                  <a:schemeClr val="tx2"/>
                </a:solidFill>
              </a:rPr>
              <a:t>bias</a:t>
            </a:r>
            <a:endParaRPr lang="en-US" sz="2400" dirty="0">
              <a:solidFill>
                <a:schemeClr val="tx2"/>
              </a:solidFill>
            </a:endParaRPr>
          </a:p>
        </p:txBody>
      </p:sp>
      <p:sp>
        <p:nvSpPr>
          <p:cNvPr id="8" name="标题 1">
            <a:extLst>
              <a:ext uri="{FF2B5EF4-FFF2-40B4-BE49-F238E27FC236}">
                <a16:creationId xmlns:a16="http://schemas.microsoft.com/office/drawing/2014/main" id="{00FEA8E7-39B1-DA84-0C98-BA7905839CEB}"/>
              </a:ext>
            </a:extLst>
          </p:cNvPr>
          <p:cNvSpPr txBox="1">
            <a:spLocks/>
          </p:cNvSpPr>
          <p:nvPr/>
        </p:nvSpPr>
        <p:spPr>
          <a:xfrm>
            <a:off x="6963461" y="5276021"/>
            <a:ext cx="4540498" cy="608747"/>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dirty="0">
                <a:solidFill>
                  <a:schemeClr val="tx2"/>
                </a:solidFill>
              </a:rPr>
              <a:t>Few effective neurons</a:t>
            </a:r>
            <a:endParaRPr lang="en-US" sz="2400" dirty="0">
              <a:solidFill>
                <a:schemeClr val="tx2"/>
              </a:solidFill>
            </a:endParaRPr>
          </a:p>
        </p:txBody>
      </p:sp>
    </p:spTree>
    <p:extLst>
      <p:ext uri="{BB962C8B-B14F-4D97-AF65-F5344CB8AC3E}">
        <p14:creationId xmlns:p14="http://schemas.microsoft.com/office/powerpoint/2010/main" val="11125607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37A59-504D-BDA7-FBCD-E45B13CE2804}"/>
              </a:ext>
            </a:extLst>
          </p:cNvPr>
          <p:cNvSpPr>
            <a:spLocks noGrp="1"/>
          </p:cNvSpPr>
          <p:nvPr>
            <p:ph type="title"/>
          </p:nvPr>
        </p:nvSpPr>
        <p:spPr/>
        <p:txBody>
          <a:bodyPr/>
          <a:lstStyle/>
          <a:p>
            <a:r>
              <a:rPr lang="zh-CN" altLang="en-US" dirty="0"/>
              <a:t>小测</a:t>
            </a:r>
          </a:p>
        </p:txBody>
      </p:sp>
      <p:sp>
        <p:nvSpPr>
          <p:cNvPr id="3" name="内容占位符 2">
            <a:extLst>
              <a:ext uri="{FF2B5EF4-FFF2-40B4-BE49-F238E27FC236}">
                <a16:creationId xmlns:a16="http://schemas.microsoft.com/office/drawing/2014/main" id="{F54229DC-4524-6C4B-2AAE-362E5AC5DA04}"/>
              </a:ext>
            </a:extLst>
          </p:cNvPr>
          <p:cNvSpPr>
            <a:spLocks noGrp="1"/>
          </p:cNvSpPr>
          <p:nvPr>
            <p:ph idx="1"/>
          </p:nvPr>
        </p:nvSpPr>
        <p:spPr/>
        <p:txBody>
          <a:bodyPr/>
          <a:lstStyle/>
          <a:p>
            <a:r>
              <a:rPr lang="zh-CN" altLang="en-US" dirty="0"/>
              <a:t>什么是万有逼近定理？它对实际的指导意义是什么？多项式拟合有万有逼近定理吗？</a:t>
            </a:r>
            <a:endParaRPr lang="en-US" altLang="zh-CN" dirty="0"/>
          </a:p>
          <a:p>
            <a:r>
              <a:rPr lang="zh-CN" altLang="en-US" dirty="0"/>
              <a:t>为什么一般不用多项式作为激活函数？</a:t>
            </a:r>
            <a:endParaRPr lang="en-US" altLang="zh-CN" dirty="0"/>
          </a:p>
          <a:p>
            <a:r>
              <a:rPr lang="zh-CN" altLang="en-US" dirty="0"/>
              <a:t>频率原则是什么？</a:t>
            </a:r>
            <a:endParaRPr lang="en-US" altLang="zh-CN" dirty="0"/>
          </a:p>
          <a:p>
            <a:r>
              <a:rPr lang="zh-CN" altLang="en-US" dirty="0"/>
              <a:t>影响频率收敛的因素有哪些？</a:t>
            </a:r>
            <a:endParaRPr lang="en-US" altLang="zh-CN" dirty="0"/>
          </a:p>
          <a:p>
            <a:r>
              <a:rPr lang="zh-CN" altLang="en-US" dirty="0"/>
              <a:t>传统理论说模型太复杂，会有什么问题？</a:t>
            </a:r>
            <a:endParaRPr lang="en-US" altLang="zh-CN" dirty="0"/>
          </a:p>
          <a:p>
            <a:r>
              <a:rPr lang="zh-CN" altLang="en-US" dirty="0"/>
              <a:t>什么样的函数高频衰减快？</a:t>
            </a:r>
            <a:endParaRPr lang="en-US" altLang="zh-CN" dirty="0"/>
          </a:p>
          <a:p>
            <a:endParaRPr lang="zh-CN" altLang="en-US" dirty="0"/>
          </a:p>
        </p:txBody>
      </p:sp>
    </p:spTree>
    <p:extLst>
      <p:ext uri="{BB962C8B-B14F-4D97-AF65-F5344CB8AC3E}">
        <p14:creationId xmlns:p14="http://schemas.microsoft.com/office/powerpoint/2010/main" val="19033151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4.3"/>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effectLst/>
      </a:spPr>
      <a:bodyPr rtlCol="0" anchor="ctr"/>
      <a:lstStyle>
        <a:defPPr algn="just">
          <a:defRPr dirty="0"/>
        </a:defPPr>
      </a:lstStyle>
    </a:spDef>
  </a:objectDefaults>
  <a:extraClrSchemeLst/>
  <a:extLst>
    <a:ext uri="{05A4C25C-085E-4340-85A3-A5531E510DB2}">
      <thm15:themeFamily xmlns:thm15="http://schemas.microsoft.com/office/thememl/2012/main" name="演示文稿1" id="{58207EA5-DF65-41EA-AC31-C4A3CCF3DB63}" vid="{ECDA9F49-FF6D-42F4-A480-1F82BD0E4C8F}"/>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themeOverride>
</file>

<file path=docProps/app.xml><?xml version="1.0" encoding="utf-8"?>
<Properties xmlns="http://schemas.openxmlformats.org/officeDocument/2006/extended-properties" xmlns:vt="http://schemas.openxmlformats.org/officeDocument/2006/docPropsVTypes">
  <TotalTime>45583</TotalTime>
  <Words>2682</Words>
  <Application>Microsoft Office PowerPoint</Application>
  <PresentationFormat>宽屏</PresentationFormat>
  <Paragraphs>406</Paragraphs>
  <Slides>99</Slides>
  <Notes>8</Notes>
  <HiddenSlides>0</HiddenSlides>
  <MMClips>4</MMClips>
  <ScaleCrop>false</ScaleCrop>
  <HeadingPairs>
    <vt:vector size="6" baseType="variant">
      <vt:variant>
        <vt:lpstr>已用的字体</vt:lpstr>
      </vt:variant>
      <vt:variant>
        <vt:i4>15</vt:i4>
      </vt:variant>
      <vt:variant>
        <vt:lpstr>主题</vt:lpstr>
      </vt:variant>
      <vt:variant>
        <vt:i4>4</vt:i4>
      </vt:variant>
      <vt:variant>
        <vt:lpstr>幻灯片标题</vt:lpstr>
      </vt:variant>
      <vt:variant>
        <vt:i4>99</vt:i4>
      </vt:variant>
    </vt:vector>
  </HeadingPairs>
  <TitlesOfParts>
    <vt:vector size="118" baseType="lpstr">
      <vt:lpstr>CMR10</vt:lpstr>
      <vt:lpstr>mp-quote</vt:lpstr>
      <vt:lpstr>NimbusRomNo9L-Regu</vt:lpstr>
      <vt:lpstr>等线</vt:lpstr>
      <vt:lpstr>黑体</vt:lpstr>
      <vt:lpstr>宋体</vt:lpstr>
      <vt:lpstr>微软雅黑</vt:lpstr>
      <vt:lpstr>Arial</vt:lpstr>
      <vt:lpstr>Book Antiqua</vt:lpstr>
      <vt:lpstr>Calibri</vt:lpstr>
      <vt:lpstr>Calibri Light</vt:lpstr>
      <vt:lpstr>Cambria Math</vt:lpstr>
      <vt:lpstr>Georgia</vt:lpstr>
      <vt:lpstr>Helvetica</vt:lpstr>
      <vt:lpstr>Times New Roman</vt:lpstr>
      <vt:lpstr>1_自定义设计方案</vt:lpstr>
      <vt:lpstr>Office Theme</vt:lpstr>
      <vt:lpstr>Office 主题​​</vt:lpstr>
      <vt:lpstr>自定义设计方案</vt:lpstr>
      <vt:lpstr>深度学习泛化问题介绍</vt:lpstr>
      <vt:lpstr>Start from traditional generalization gap</vt:lpstr>
      <vt:lpstr>Simplicity is important</vt:lpstr>
      <vt:lpstr>Simplicity is important</vt:lpstr>
      <vt:lpstr>神经网络的情况如何呢？</vt:lpstr>
      <vt:lpstr>Is NN really so complex?</vt:lpstr>
      <vt:lpstr>PowerPoint 演示文稿</vt:lpstr>
      <vt:lpstr>一维拟合</vt:lpstr>
      <vt:lpstr>A generalization puzzle arises in deep learning</vt:lpstr>
      <vt:lpstr>Long-standing problems</vt:lpstr>
      <vt:lpstr>哪些因素会影响泛化？</vt:lpstr>
      <vt:lpstr>初始化</vt:lpstr>
      <vt:lpstr>batch size</vt:lpstr>
      <vt:lpstr>dropout</vt:lpstr>
      <vt:lpstr>神经网络的结构</vt:lpstr>
      <vt:lpstr>优化器</vt:lpstr>
      <vt:lpstr>目标函数的频率</vt:lpstr>
      <vt:lpstr>Is NN really so complex in practice?</vt:lpstr>
      <vt:lpstr>PowerPoint 演示文稿</vt:lpstr>
      <vt:lpstr>PowerPoint 演示文稿</vt:lpstr>
      <vt:lpstr>“平平无奇”的深度神经网络（DNN）</vt:lpstr>
      <vt:lpstr>神经网络越来越大</vt:lpstr>
      <vt:lpstr>为什么要发展理论</vt:lpstr>
      <vt:lpstr>PowerPoint 演示文稿</vt:lpstr>
      <vt:lpstr>PowerPoint 演示文稿</vt:lpstr>
      <vt:lpstr>好的理论有哪些特点</vt:lpstr>
      <vt:lpstr>Training process of 1d example in spatial domain</vt:lpstr>
      <vt:lpstr>不一样的解</vt:lpstr>
      <vt:lpstr>频率：严格刻画平坦、振荡、轮廓、细节</vt:lpstr>
      <vt:lpstr>傅里叶分析介绍</vt:lpstr>
      <vt:lpstr>PowerPoint 演示文稿</vt:lpstr>
      <vt:lpstr>傅里叶系数</vt:lpstr>
      <vt:lpstr>傅里叶系数</vt:lpstr>
      <vt:lpstr>从基函数的角度进行解释</vt:lpstr>
      <vt:lpstr>内积</vt:lpstr>
      <vt:lpstr>2维傅里叶变换举例</vt:lpstr>
      <vt:lpstr>2维傅里叶变换举例</vt:lpstr>
      <vt:lpstr>2维傅里叶变换举例</vt:lpstr>
      <vt:lpstr>稀疏性</vt:lpstr>
      <vt:lpstr>滤波</vt:lpstr>
      <vt:lpstr>高通滤波</vt:lpstr>
      <vt:lpstr>低通滤波</vt:lpstr>
      <vt:lpstr>低通滤波</vt:lpstr>
      <vt:lpstr>PowerPoint 演示文稿</vt:lpstr>
      <vt:lpstr>连续傅里叶变换 （CFT）</vt:lpstr>
      <vt:lpstr>对于CFT的理解</vt:lpstr>
      <vt:lpstr>PowerPoint 演示文稿</vt:lpstr>
      <vt:lpstr>δ函数</vt:lpstr>
      <vt:lpstr>Heaviside函数</vt:lpstr>
      <vt:lpstr>ReLU函数</vt:lpstr>
      <vt:lpstr>结论</vt:lpstr>
      <vt:lpstr>PowerPoint 演示文稿</vt:lpstr>
      <vt:lpstr>采样的影响</vt:lpstr>
      <vt:lpstr>为什么频谱的峰值比较重要</vt:lpstr>
      <vt:lpstr>实数函数傅里叶变换的对称性</vt:lpstr>
      <vt:lpstr>Frequency principle</vt:lpstr>
      <vt:lpstr>Training process of 1d example in spatial domain</vt:lpstr>
      <vt:lpstr>Training process of 1d example in Fourier domain</vt:lpstr>
      <vt:lpstr>Training process of 1d example in Fourier domain</vt:lpstr>
      <vt:lpstr>Important problems in this field </vt:lpstr>
      <vt:lpstr>Spatial domain</vt:lpstr>
      <vt:lpstr>2d data</vt:lpstr>
      <vt:lpstr>2d data</vt:lpstr>
      <vt:lpstr>Understanding generalization</vt:lpstr>
      <vt:lpstr>Effect of early stopping</vt:lpstr>
      <vt:lpstr>Generalization difference </vt:lpstr>
      <vt:lpstr>Long-standing problems</vt:lpstr>
      <vt:lpstr>Difficulty of frequency attracts attention </vt:lpstr>
      <vt:lpstr>Algorithms inspired by F-Principle</vt:lpstr>
      <vt:lpstr>PowerPoint 演示文稿</vt:lpstr>
      <vt:lpstr>Radial scaling in k-space</vt:lpstr>
      <vt:lpstr>MscaleDNN structures</vt:lpstr>
      <vt:lpstr>Two dim case: complex domain</vt:lpstr>
      <vt:lpstr>Sub-space decomposition</vt:lpstr>
      <vt:lpstr>Sub-space decomposition</vt:lpstr>
      <vt:lpstr>Huawei：MindSpore Science for Maxwell equations</vt:lpstr>
      <vt:lpstr>Fourier Features Let Networks</vt:lpstr>
      <vt:lpstr>Exp-centered (ExU) hidden units (Hinton’s group)</vt:lpstr>
      <vt:lpstr>频率原则启发的算法设计得到广泛使用</vt:lpstr>
      <vt:lpstr>PowerPoint 演示文稿</vt:lpstr>
      <vt:lpstr>ReLU and Tanh in Fourier domain</vt:lpstr>
      <vt:lpstr>Activation function</vt:lpstr>
      <vt:lpstr>Activation function in Fourier domain</vt:lpstr>
      <vt:lpstr>Clear Frequency principle</vt:lpstr>
      <vt:lpstr>No Frequency principle</vt:lpstr>
      <vt:lpstr>PowerPoint 演示文稿</vt:lpstr>
      <vt:lpstr>Gradient accelerates the high-freq speed</vt:lpstr>
      <vt:lpstr>Gradient accelerates the high-freq speed</vt:lpstr>
      <vt:lpstr>PowerPoint 演示文稿</vt:lpstr>
      <vt:lpstr>PowerPoint 演示文稿</vt:lpstr>
      <vt:lpstr>Clear Frequency principle, flat interpolation</vt:lpstr>
      <vt:lpstr>no Frequency principle, oscillated interpolation</vt:lpstr>
      <vt:lpstr>PowerPoint 演示文稿</vt:lpstr>
      <vt:lpstr>DNN: one hidden layer net</vt:lpstr>
      <vt:lpstr>DNN: one hidden layer net</vt:lpstr>
      <vt:lpstr>DNN: one hidden layer net</vt:lpstr>
      <vt:lpstr>PowerPoint 演示文稿</vt:lpstr>
      <vt:lpstr>Simple bias in practice</vt:lpstr>
      <vt:lpstr>小测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zhiqin xu</cp:lastModifiedBy>
  <cp:revision>389</cp:revision>
  <dcterms:created xsi:type="dcterms:W3CDTF">2020-06-05T07:59:29Z</dcterms:created>
  <dcterms:modified xsi:type="dcterms:W3CDTF">2024-03-06T07:19:31Z</dcterms:modified>
</cp:coreProperties>
</file>